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6858000" cx="12192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AD3644-30F5-419E-968F-C0491CA7F1E4}">
  <a:tblStyle styleId="{9AAD3644-30F5-419E-968F-C0491CA7F1E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slide" Target="slides/slide15.xml"/><Relationship Id="rId10" Type="http://schemas.openxmlformats.org/officeDocument/2006/relationships/slide" Target="slides/slide3.xml"/><Relationship Id="rId21" Type="http://schemas.openxmlformats.org/officeDocument/2006/relationships/slide" Target="slides/slide14.xml"/><Relationship Id="rId13" Type="http://schemas.openxmlformats.org/officeDocument/2006/relationships/slide" Target="slides/slide6.xml"/><Relationship Id="rId12" Type="http://schemas.openxmlformats.org/officeDocument/2006/relationships/slide" Target="slides/slide5.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2.xml"/><Relationship Id="rId19" Type="http://schemas.openxmlformats.org/officeDocument/2006/relationships/slide" Target="slides/slide12.xml"/><Relationship Id="rId6" Type="http://schemas.openxmlformats.org/officeDocument/2006/relationships/slideMaster" Target="slideMasters/slideMaster3.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10: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1: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2: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12: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3: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13: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14: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5: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15: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6:notes"/>
          <p:cNvSpPr txBox="1"/>
          <p:nvPr>
            <p:ph idx="1" type="body"/>
          </p:nvPr>
        </p:nvSpPr>
        <p:spPr>
          <a:xfrm>
            <a:off x="777240" y="4777740"/>
            <a:ext cx="6217800" cy="4526400"/>
          </a:xfrm>
          <a:prstGeom prst="rect">
            <a:avLst/>
          </a:prstGeom>
          <a:noFill/>
          <a:ln>
            <a:noFill/>
          </a:ln>
        </p:spPr>
        <p:txBody>
          <a:bodyPr anchorCtr="0" anchor="t" bIns="102600" lIns="102600" spcFirstLastPara="1" rIns="102600" wrap="square" tIns="102600">
            <a:noAutofit/>
          </a:bodyPr>
          <a:lstStyle/>
          <a:p>
            <a:pPr indent="0" lvl="0" marL="0" rtl="0" algn="l">
              <a:lnSpc>
                <a:spcPct val="100000"/>
              </a:lnSpc>
              <a:spcBef>
                <a:spcPts val="0"/>
              </a:spcBef>
              <a:spcAft>
                <a:spcPts val="0"/>
              </a:spcAft>
              <a:buSzPts val="1200"/>
              <a:buNone/>
            </a:pPr>
            <a:r>
              <a:t/>
            </a:r>
            <a:endParaRPr/>
          </a:p>
        </p:txBody>
      </p:sp>
      <p:sp>
        <p:nvSpPr>
          <p:cNvPr id="429" name="Google Shape;429;p16: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2: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3: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4: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5: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5: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6: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6: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7: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8: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8: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9:notes"/>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9:notes"/>
          <p:cNvSpPr/>
          <p:nvPr>
            <p:ph idx="2" type="sldImg"/>
          </p:nvPr>
        </p:nvSpPr>
        <p:spPr>
          <a:xfrm>
            <a:off x="533400" y="754063"/>
            <a:ext cx="67056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1"/>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11"/>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1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11"/>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2"/>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12"/>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12"/>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12"/>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12"/>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12"/>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0" name="Shape 6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1" name="Shape 61"/>
        <p:cNvGrpSpPr/>
        <p:nvPr/>
      </p:nvGrpSpPr>
      <p:grpSpPr>
        <a:xfrm>
          <a:off x="0" y="0"/>
          <a:ext cx="0" cy="0"/>
          <a:chOff x="0" y="0"/>
          <a:chExt cx="0" cy="0"/>
        </a:xfrm>
      </p:grpSpPr>
      <p:sp>
        <p:nvSpPr>
          <p:cNvPr id="62" name="Google Shape;62;p15"/>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4" name="Google Shape;64;p15"/>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6"/>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7" name="Shape 67"/>
        <p:cNvGrpSpPr/>
        <p:nvPr/>
      </p:nvGrpSpPr>
      <p:grpSpPr>
        <a:xfrm>
          <a:off x="0" y="0"/>
          <a:ext cx="0" cy="0"/>
          <a:chOff x="0" y="0"/>
          <a:chExt cx="0" cy="0"/>
        </a:xfrm>
      </p:grpSpPr>
      <p:sp>
        <p:nvSpPr>
          <p:cNvPr id="68" name="Google Shape;68;p17"/>
          <p:cNvSpPr txBox="1"/>
          <p:nvPr>
            <p:ph idx="1" type="subTitle"/>
          </p:nvPr>
        </p:nvSpPr>
        <p:spPr>
          <a:xfrm>
            <a:off x="1523880" y="1122480"/>
            <a:ext cx="9143640" cy="110667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69" name="Shape 69"/>
        <p:cNvGrpSpPr/>
        <p:nvPr/>
      </p:nvGrpSpPr>
      <p:grpSpPr>
        <a:xfrm>
          <a:off x="0" y="0"/>
          <a:ext cx="0" cy="0"/>
          <a:chOff x="0" y="0"/>
          <a:chExt cx="0" cy="0"/>
        </a:xfrm>
      </p:grpSpPr>
      <p:sp>
        <p:nvSpPr>
          <p:cNvPr id="70" name="Google Shape;70;p18"/>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18"/>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18"/>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4" name="Shape 74"/>
        <p:cNvGrpSpPr/>
        <p:nvPr/>
      </p:nvGrpSpPr>
      <p:grpSpPr>
        <a:xfrm>
          <a:off x="0" y="0"/>
          <a:ext cx="0" cy="0"/>
          <a:chOff x="0" y="0"/>
          <a:chExt cx="0" cy="0"/>
        </a:xfrm>
      </p:grpSpPr>
      <p:sp>
        <p:nvSpPr>
          <p:cNvPr id="75" name="Google Shape;75;p19"/>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7" name="Google Shape;77;p1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8" name="Google Shape;78;p19"/>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79" name="Shape 79"/>
        <p:cNvGrpSpPr/>
        <p:nvPr/>
      </p:nvGrpSpPr>
      <p:grpSpPr>
        <a:xfrm>
          <a:off x="0" y="0"/>
          <a:ext cx="0" cy="0"/>
          <a:chOff x="0" y="0"/>
          <a:chExt cx="0" cy="0"/>
        </a:xfrm>
      </p:grpSpPr>
      <p:sp>
        <p:nvSpPr>
          <p:cNvPr id="80" name="Google Shape;80;p20"/>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2" name="Google Shape;82;p20"/>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3" name="Google Shape;83;p20"/>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4" name="Shape 84"/>
        <p:cNvGrpSpPr/>
        <p:nvPr/>
      </p:nvGrpSpPr>
      <p:grpSpPr>
        <a:xfrm>
          <a:off x="0" y="0"/>
          <a:ext cx="0" cy="0"/>
          <a:chOff x="0" y="0"/>
          <a:chExt cx="0" cy="0"/>
        </a:xfrm>
      </p:grpSpPr>
      <p:sp>
        <p:nvSpPr>
          <p:cNvPr id="85" name="Google Shape;85;p21"/>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87" name="Google Shape;87;p21"/>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8" name="Shape 88"/>
        <p:cNvGrpSpPr/>
        <p:nvPr/>
      </p:nvGrpSpPr>
      <p:grpSpPr>
        <a:xfrm>
          <a:off x="0" y="0"/>
          <a:ext cx="0" cy="0"/>
          <a:chOff x="0" y="0"/>
          <a:chExt cx="0" cy="0"/>
        </a:xfrm>
      </p:grpSpPr>
      <p:sp>
        <p:nvSpPr>
          <p:cNvPr id="89" name="Google Shape;89;p22"/>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2"/>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1" name="Google Shape;91;p2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2" name="Google Shape;92;p22"/>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3" name="Google Shape;93;p22"/>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4" name="Shape 94"/>
        <p:cNvGrpSpPr/>
        <p:nvPr/>
      </p:nvGrpSpPr>
      <p:grpSpPr>
        <a:xfrm>
          <a:off x="0" y="0"/>
          <a:ext cx="0" cy="0"/>
          <a:chOff x="0" y="0"/>
          <a:chExt cx="0" cy="0"/>
        </a:xfrm>
      </p:grpSpPr>
      <p:sp>
        <p:nvSpPr>
          <p:cNvPr id="95" name="Google Shape;95;p23"/>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3"/>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7" name="Google Shape;97;p23"/>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8" name="Google Shape;98;p23"/>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99" name="Google Shape;99;p23"/>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0" name="Google Shape;100;p23"/>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1" name="Google Shape;101;p23"/>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08" name="Shape 108"/>
        <p:cNvGrpSpPr/>
        <p:nvPr/>
      </p:nvGrpSpPr>
      <p:grpSpPr>
        <a:xfrm>
          <a:off x="0" y="0"/>
          <a:ext cx="0" cy="0"/>
          <a:chOff x="0" y="0"/>
          <a:chExt cx="0" cy="0"/>
        </a:xfrm>
      </p:grpSpPr>
      <p:sp>
        <p:nvSpPr>
          <p:cNvPr id="109" name="Google Shape;109;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4" name="Shape 114"/>
        <p:cNvGrpSpPr/>
        <p:nvPr/>
      </p:nvGrpSpPr>
      <p:grpSpPr>
        <a:xfrm>
          <a:off x="0" y="0"/>
          <a:ext cx="0" cy="0"/>
          <a:chOff x="0" y="0"/>
          <a:chExt cx="0" cy="0"/>
        </a:xfrm>
      </p:grpSpPr>
      <p:sp>
        <p:nvSpPr>
          <p:cNvPr id="115" name="Google Shape;115;p2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7" name="Google Shape;117;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0" name="Shape 120"/>
        <p:cNvGrpSpPr/>
        <p:nvPr/>
      </p:nvGrpSpPr>
      <p:grpSpPr>
        <a:xfrm>
          <a:off x="0" y="0"/>
          <a:ext cx="0" cy="0"/>
          <a:chOff x="0" y="0"/>
          <a:chExt cx="0" cy="0"/>
        </a:xfrm>
      </p:grpSpPr>
      <p:sp>
        <p:nvSpPr>
          <p:cNvPr id="121" name="Google Shape;121;p2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3" name="Google Shape;123;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26" name="Shape 126"/>
        <p:cNvGrpSpPr/>
        <p:nvPr/>
      </p:nvGrpSpPr>
      <p:grpSpPr>
        <a:xfrm>
          <a:off x="0" y="0"/>
          <a:ext cx="0" cy="0"/>
          <a:chOff x="0" y="0"/>
          <a:chExt cx="0" cy="0"/>
        </a:xfrm>
      </p:grpSpPr>
      <p:sp>
        <p:nvSpPr>
          <p:cNvPr id="127" name="Google Shape;127;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8"/>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8"/>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33" name="Shape 133"/>
        <p:cNvGrpSpPr/>
        <p:nvPr/>
      </p:nvGrpSpPr>
      <p:grpSpPr>
        <a:xfrm>
          <a:off x="0" y="0"/>
          <a:ext cx="0" cy="0"/>
          <a:chOff x="0" y="0"/>
          <a:chExt cx="0" cy="0"/>
        </a:xfrm>
      </p:grpSpPr>
      <p:sp>
        <p:nvSpPr>
          <p:cNvPr id="134" name="Google Shape;134;p2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2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8" name="Google Shape;138;p2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42" name="Shape 142"/>
        <p:cNvGrpSpPr/>
        <p:nvPr/>
      </p:nvGrpSpPr>
      <p:grpSpPr>
        <a:xfrm>
          <a:off x="0" y="0"/>
          <a:ext cx="0" cy="0"/>
          <a:chOff x="0" y="0"/>
          <a:chExt cx="0" cy="0"/>
        </a:xfrm>
      </p:grpSpPr>
      <p:sp>
        <p:nvSpPr>
          <p:cNvPr id="143" name="Google Shape;143;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7" name="Shape 147"/>
        <p:cNvGrpSpPr/>
        <p:nvPr/>
      </p:nvGrpSpPr>
      <p:grpSpPr>
        <a:xfrm>
          <a:off x="0" y="0"/>
          <a:ext cx="0" cy="0"/>
          <a:chOff x="0" y="0"/>
          <a:chExt cx="0" cy="0"/>
        </a:xfrm>
      </p:grpSpPr>
      <p:sp>
        <p:nvSpPr>
          <p:cNvPr id="148" name="Google Shape;148;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51" name="Shape 151"/>
        <p:cNvGrpSpPr/>
        <p:nvPr/>
      </p:nvGrpSpPr>
      <p:grpSpPr>
        <a:xfrm>
          <a:off x="0" y="0"/>
          <a:ext cx="0" cy="0"/>
          <a:chOff x="0" y="0"/>
          <a:chExt cx="0" cy="0"/>
        </a:xfrm>
      </p:grpSpPr>
      <p:sp>
        <p:nvSpPr>
          <p:cNvPr id="152" name="Google Shape;152;p3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4" name="Google Shape;154;p3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5" name="Google Shape;155;p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 name="Shape 15"/>
        <p:cNvGrpSpPr/>
        <p:nvPr/>
      </p:nvGrpSpPr>
      <p:grpSpPr>
        <a:xfrm>
          <a:off x="0" y="0"/>
          <a:ext cx="0" cy="0"/>
          <a:chOff x="0" y="0"/>
          <a:chExt cx="0" cy="0"/>
        </a:xfrm>
      </p:grpSpPr>
      <p:sp>
        <p:nvSpPr>
          <p:cNvPr id="16" name="Google Shape;16;p4"/>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8" name="Shape 158"/>
        <p:cNvGrpSpPr/>
        <p:nvPr/>
      </p:nvGrpSpPr>
      <p:grpSpPr>
        <a:xfrm>
          <a:off x="0" y="0"/>
          <a:ext cx="0" cy="0"/>
          <a:chOff x="0" y="0"/>
          <a:chExt cx="0" cy="0"/>
        </a:xfrm>
      </p:grpSpPr>
      <p:sp>
        <p:nvSpPr>
          <p:cNvPr id="159" name="Google Shape;159;p3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33"/>
          <p:cNvSpPr/>
          <p:nvPr>
            <p:ph idx="2" type="pic"/>
          </p:nvPr>
        </p:nvSpPr>
        <p:spPr>
          <a:xfrm>
            <a:off x="5183188" y="987425"/>
            <a:ext cx="6172200" cy="4873500"/>
          </a:xfrm>
          <a:prstGeom prst="rect">
            <a:avLst/>
          </a:prstGeom>
          <a:noFill/>
          <a:ln>
            <a:noFill/>
          </a:ln>
        </p:spPr>
      </p:sp>
      <p:sp>
        <p:nvSpPr>
          <p:cNvPr id="161" name="Google Shape;161;p3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2" name="Google Shape;162;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65" name="Shape 165"/>
        <p:cNvGrpSpPr/>
        <p:nvPr/>
      </p:nvGrpSpPr>
      <p:grpSpPr>
        <a:xfrm>
          <a:off x="0" y="0"/>
          <a:ext cx="0" cy="0"/>
          <a:chOff x="0" y="0"/>
          <a:chExt cx="0" cy="0"/>
        </a:xfrm>
      </p:grpSpPr>
      <p:sp>
        <p:nvSpPr>
          <p:cNvPr id="166" name="Google Shape;166;p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71" name="Shape 171"/>
        <p:cNvGrpSpPr/>
        <p:nvPr/>
      </p:nvGrpSpPr>
      <p:grpSpPr>
        <a:xfrm>
          <a:off x="0" y="0"/>
          <a:ext cx="0" cy="0"/>
          <a:chOff x="0" y="0"/>
          <a:chExt cx="0" cy="0"/>
        </a:xfrm>
      </p:grpSpPr>
      <p:sp>
        <p:nvSpPr>
          <p:cNvPr id="172" name="Google Shape;172;p35"/>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35"/>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 name="Google Shape;21;p5"/>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6"/>
          <p:cNvSpPr txBox="1"/>
          <p:nvPr>
            <p:ph idx="1" type="subTitle"/>
          </p:nvPr>
        </p:nvSpPr>
        <p:spPr>
          <a:xfrm>
            <a:off x="1523880" y="1122480"/>
            <a:ext cx="9143640" cy="110667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7"/>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 name="Google Shape;27;p7"/>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 name="Google Shape;28;p7"/>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8"/>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 name="Google Shape;32;p8"/>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8"/>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9"/>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 name="Google Shape;37;p9"/>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9"/>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0"/>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0"/>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10"/>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1.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 name="Google Shape;10;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sp>
        <p:nvSpPr>
          <p:cNvPr id="58" name="Google Shape;58;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1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4" name="Google Shape;104;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6" name="Google Shape;106;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7" name="Google Shape;107;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35.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l.facebook.com/l.php?u=https://arxiv.org/abs/1611.04156&amp;h=IAQFlqjZK" TargetMode="External"/><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0.png"/><Relationship Id="rId5" Type="http://schemas.openxmlformats.org/officeDocument/2006/relationships/image" Target="../media/image15.jpg"/><Relationship Id="rId6" Type="http://schemas.openxmlformats.org/officeDocument/2006/relationships/image" Target="../media/image11.jpg"/><Relationship Id="rId7" Type="http://schemas.openxmlformats.org/officeDocument/2006/relationships/image" Target="../media/image16.jpg"/><Relationship Id="rId8"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3.jpg"/><Relationship Id="rId9" Type="http://schemas.openxmlformats.org/officeDocument/2006/relationships/image" Target="../media/image17.jpg"/><Relationship Id="rId5" Type="http://schemas.openxmlformats.org/officeDocument/2006/relationships/image" Target="../media/image20.jpg"/><Relationship Id="rId6" Type="http://schemas.openxmlformats.org/officeDocument/2006/relationships/image" Target="../media/image14.jpg"/><Relationship Id="rId7" Type="http://schemas.openxmlformats.org/officeDocument/2006/relationships/image" Target="../media/image8.jpg"/><Relationship Id="rId8"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jp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jpg"/><Relationship Id="rId5"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0.jpg"/><Relationship Id="rId5"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Cómo sería un mundo sin ganadería industrial? | Igualdad Animal México" id="181" name="Google Shape;181;p36"/>
          <p:cNvPicPr preferRelativeResize="0"/>
          <p:nvPr/>
        </p:nvPicPr>
        <p:blipFill rotWithShape="1">
          <a:blip r:embed="rId3">
            <a:alphaModFix/>
          </a:blip>
          <a:srcRect b="0" l="39100" r="1572" t="0"/>
          <a:stretch/>
        </p:blipFill>
        <p:spPr>
          <a:xfrm>
            <a:off x="-51120" y="-8640"/>
            <a:ext cx="12254040" cy="6881400"/>
          </a:xfrm>
          <a:prstGeom prst="rect">
            <a:avLst/>
          </a:prstGeom>
          <a:noFill/>
          <a:ln>
            <a:noFill/>
          </a:ln>
        </p:spPr>
      </p:pic>
      <p:sp>
        <p:nvSpPr>
          <p:cNvPr id="182" name="Google Shape;182;p36"/>
          <p:cNvSpPr/>
          <p:nvPr/>
        </p:nvSpPr>
        <p:spPr>
          <a:xfrm>
            <a:off x="1611000" y="-23760"/>
            <a:ext cx="10580400" cy="6881400"/>
          </a:xfrm>
          <a:prstGeom prst="rect">
            <a:avLst/>
          </a:prstGeom>
          <a:gradFill>
            <a:gsLst>
              <a:gs pos="0">
                <a:srgbClr val="FFFFFF"/>
              </a:gs>
              <a:gs pos="49000">
                <a:srgbClr val="FFFFFF"/>
              </a:gs>
              <a:gs pos="100000">
                <a:srgbClr val="FFFFFF">
                  <a:alpha val="0"/>
                </a:srgbClr>
              </a:gs>
            </a:gsLst>
            <a:lin ang="108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 name="Google Shape;183;p36"/>
          <p:cNvPicPr preferRelativeResize="0"/>
          <p:nvPr/>
        </p:nvPicPr>
        <p:blipFill rotWithShape="1">
          <a:blip r:embed="rId4">
            <a:alphaModFix/>
          </a:blip>
          <a:srcRect b="0" l="0" r="0" t="78334"/>
          <a:stretch/>
        </p:blipFill>
        <p:spPr>
          <a:xfrm>
            <a:off x="14760" y="5390280"/>
            <a:ext cx="12192840" cy="1483200"/>
          </a:xfrm>
          <a:prstGeom prst="rect">
            <a:avLst/>
          </a:prstGeom>
          <a:noFill/>
          <a:ln>
            <a:noFill/>
          </a:ln>
        </p:spPr>
      </p:pic>
      <p:sp>
        <p:nvSpPr>
          <p:cNvPr id="184" name="Google Shape;184;p36"/>
          <p:cNvSpPr txBox="1"/>
          <p:nvPr/>
        </p:nvSpPr>
        <p:spPr>
          <a:xfrm>
            <a:off x="3735977" y="1449977"/>
            <a:ext cx="7966543" cy="301752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COMPRESIÓN DE IMÁGENES PARA ALGORITMO DE DIAGNÓSTICO DE GANADO</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5"/>
          <p:cNvPicPr preferRelativeResize="0"/>
          <p:nvPr/>
        </p:nvPicPr>
        <p:blipFill rotWithShape="1">
          <a:blip r:embed="rId3">
            <a:alphaModFix/>
          </a:blip>
          <a:srcRect b="0" l="0" r="0" t="0"/>
          <a:stretch/>
        </p:blipFill>
        <p:spPr>
          <a:xfrm>
            <a:off x="-2880" y="0"/>
            <a:ext cx="12196080" cy="6855840"/>
          </a:xfrm>
          <a:prstGeom prst="rect">
            <a:avLst/>
          </a:prstGeom>
          <a:noFill/>
          <a:ln>
            <a:noFill/>
          </a:ln>
        </p:spPr>
      </p:pic>
      <p:sp>
        <p:nvSpPr>
          <p:cNvPr id="350" name="Google Shape;350;p45"/>
          <p:cNvSpPr/>
          <p:nvPr/>
        </p:nvSpPr>
        <p:spPr>
          <a:xfrm>
            <a:off x="265329" y="376925"/>
            <a:ext cx="5883300"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Complejidad del algoritmo sin pérdidas </a:t>
            </a:r>
            <a:endParaRPr b="0" i="0" sz="2200" u="none" cap="none" strike="noStrike">
              <a:solidFill>
                <a:srgbClr val="000000"/>
              </a:solidFill>
              <a:latin typeface="Arial"/>
              <a:ea typeface="Arial"/>
              <a:cs typeface="Arial"/>
              <a:sym typeface="Arial"/>
            </a:endParaRPr>
          </a:p>
        </p:txBody>
      </p:sp>
      <p:sp>
        <p:nvSpPr>
          <p:cNvPr id="351" name="Google Shape;351;p45"/>
          <p:cNvSpPr/>
          <p:nvPr/>
        </p:nvSpPr>
        <p:spPr>
          <a:xfrm>
            <a:off x="584640" y="4325520"/>
            <a:ext cx="5027400" cy="521766"/>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En este caso, N y M representan el número de filas y columnas respectivamente</a:t>
            </a:r>
            <a:endParaRPr b="0" i="0" sz="1400" u="none" cap="none" strike="noStrike">
              <a:solidFill>
                <a:srgbClr val="000000"/>
              </a:solidFill>
              <a:latin typeface="Arial"/>
              <a:ea typeface="Arial"/>
              <a:cs typeface="Arial"/>
              <a:sym typeface="Arial"/>
            </a:endParaRPr>
          </a:p>
        </p:txBody>
      </p:sp>
      <p:graphicFrame>
        <p:nvGraphicFramePr>
          <p:cNvPr id="352" name="Google Shape;352;p45"/>
          <p:cNvGraphicFramePr/>
          <p:nvPr/>
        </p:nvGraphicFramePr>
        <p:xfrm>
          <a:off x="547920" y="1956240"/>
          <a:ext cx="3000000" cy="3000000"/>
        </p:xfrm>
        <a:graphic>
          <a:graphicData uri="http://schemas.openxmlformats.org/drawingml/2006/table">
            <a:tbl>
              <a:tblPr>
                <a:noFill/>
                <a:tableStyleId>{9AAD3644-30F5-419E-968F-C0491CA7F1E4}</a:tableStyleId>
              </a:tblPr>
              <a:tblGrid>
                <a:gridCol w="1837575"/>
                <a:gridCol w="1545725"/>
                <a:gridCol w="1692350"/>
              </a:tblGrid>
              <a:tr h="7196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accent2"/>
                          </a:solidFill>
                          <a:latin typeface="Arial"/>
                          <a:ea typeface="Arial"/>
                          <a:cs typeface="Arial"/>
                          <a:sym typeface="Arial"/>
                        </a:rPr>
                        <a:t>La complejidad del tiempo</a:t>
                      </a:r>
                      <a:endParaRPr b="0" sz="1800" u="none" cap="none" strike="noStrike">
                        <a:solidFill>
                          <a:schemeClr val="accent2"/>
                        </a:solidFill>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accent4"/>
                          </a:solidFill>
                          <a:latin typeface="Arial"/>
                          <a:ea typeface="Arial"/>
                          <a:cs typeface="Arial"/>
                          <a:sym typeface="Arial"/>
                        </a:rPr>
                        <a:t>Complejidad de la memoria</a:t>
                      </a:r>
                      <a:endParaRPr b="0" sz="1800" u="none" cap="none" strike="noStrike">
                        <a:solidFill>
                          <a:schemeClr val="accent4"/>
                        </a:solidFill>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196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Algoritmo de compresión</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O(N^2*M)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20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Algoritmo de</a:t>
                      </a:r>
                      <a:br>
                        <a:rPr lang="en-US" sz="1800" u="none" cap="none" strike="noStrike">
                          <a:solidFill>
                            <a:srgbClr val="FFFFFF"/>
                          </a:solidFill>
                        </a:rPr>
                      </a:br>
                      <a:r>
                        <a:rPr lang="en-US" sz="1800" u="none" cap="none" strike="noStrike">
                          <a:solidFill>
                            <a:srgbClr val="FFFFFF"/>
                          </a:solidFill>
                        </a:rPr>
                        <a:t>decompresión</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bl>
          </a:graphicData>
        </a:graphic>
      </p:graphicFrame>
      <p:pic>
        <p:nvPicPr>
          <p:cNvPr id="353" name="Google Shape;353;p45"/>
          <p:cNvPicPr preferRelativeResize="0"/>
          <p:nvPr/>
        </p:nvPicPr>
        <p:blipFill rotWithShape="1">
          <a:blip r:embed="rId4">
            <a:alphaModFix/>
          </a:blip>
          <a:srcRect b="0" l="0" r="0" t="0"/>
          <a:stretch/>
        </p:blipFill>
        <p:spPr>
          <a:xfrm>
            <a:off x="6794401" y="1723472"/>
            <a:ext cx="4522774" cy="3018952"/>
          </a:xfrm>
          <a:prstGeom prst="rect">
            <a:avLst/>
          </a:prstGeom>
          <a:noFill/>
          <a:ln>
            <a:noFill/>
          </a:ln>
        </p:spPr>
      </p:pic>
      <p:sp>
        <p:nvSpPr>
          <p:cNvPr id="354" name="Google Shape;354;p45"/>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5" name="Google Shape;355;p45"/>
          <p:cNvSpPr/>
          <p:nvPr/>
        </p:nvSpPr>
        <p:spPr>
          <a:xfrm>
            <a:off x="542040" y="6046680"/>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b="0" l="0" r="0" t="0"/>
          <a:stretch/>
        </p:blipFill>
        <p:spPr>
          <a:xfrm>
            <a:off x="-2880" y="0"/>
            <a:ext cx="12196080" cy="6855840"/>
          </a:xfrm>
          <a:prstGeom prst="rect">
            <a:avLst/>
          </a:prstGeom>
          <a:noFill/>
          <a:ln>
            <a:noFill/>
          </a:ln>
        </p:spPr>
      </p:pic>
      <p:sp>
        <p:nvSpPr>
          <p:cNvPr id="361" name="Google Shape;361;p46"/>
          <p:cNvSpPr/>
          <p:nvPr/>
        </p:nvSpPr>
        <p:spPr>
          <a:xfrm>
            <a:off x="265319" y="376920"/>
            <a:ext cx="6613945"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Consumo de tiempo y memoria con pérdidas</a:t>
            </a:r>
            <a:endParaRPr b="0" i="0" sz="2200" u="none" cap="none" strike="noStrike">
              <a:solidFill>
                <a:srgbClr val="000000"/>
              </a:solidFill>
              <a:latin typeface="Arial"/>
              <a:ea typeface="Arial"/>
              <a:cs typeface="Arial"/>
              <a:sym typeface="Arial"/>
            </a:endParaRPr>
          </a:p>
        </p:txBody>
      </p:sp>
      <p:sp>
        <p:nvSpPr>
          <p:cNvPr id="362" name="Google Shape;362;p46"/>
          <p:cNvSpPr/>
          <p:nvPr/>
        </p:nvSpPr>
        <p:spPr>
          <a:xfrm>
            <a:off x="2249280" y="5117760"/>
            <a:ext cx="594252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Consumo de tiempo </a:t>
            </a:r>
            <a:endParaRPr b="0" i="0" sz="2200" u="none" cap="none" strike="noStrike">
              <a:solidFill>
                <a:srgbClr val="000000"/>
              </a:solidFill>
              <a:latin typeface="Arial"/>
              <a:ea typeface="Arial"/>
              <a:cs typeface="Arial"/>
              <a:sym typeface="Arial"/>
            </a:endParaRPr>
          </a:p>
        </p:txBody>
      </p:sp>
      <p:sp>
        <p:nvSpPr>
          <p:cNvPr id="363" name="Google Shape;363;p46"/>
          <p:cNvSpPr/>
          <p:nvPr/>
        </p:nvSpPr>
        <p:spPr>
          <a:xfrm>
            <a:off x="8539920" y="5117760"/>
            <a:ext cx="594252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Consumo de memoria</a:t>
            </a:r>
            <a:endParaRPr b="0" i="0" sz="2200" u="none" cap="none" strike="noStrike">
              <a:solidFill>
                <a:srgbClr val="000000"/>
              </a:solidFill>
              <a:latin typeface="Arial"/>
              <a:ea typeface="Arial"/>
              <a:cs typeface="Arial"/>
              <a:sym typeface="Arial"/>
            </a:endParaRPr>
          </a:p>
        </p:txBody>
      </p:sp>
      <p:pic>
        <p:nvPicPr>
          <p:cNvPr id="364" name="Google Shape;364;p46"/>
          <p:cNvPicPr preferRelativeResize="0"/>
          <p:nvPr/>
        </p:nvPicPr>
        <p:blipFill rotWithShape="1">
          <a:blip r:embed="rId4">
            <a:alphaModFix/>
          </a:blip>
          <a:srcRect b="0" l="0" r="0" t="0"/>
          <a:stretch/>
        </p:blipFill>
        <p:spPr>
          <a:xfrm>
            <a:off x="1648800" y="5105520"/>
            <a:ext cx="526680" cy="526680"/>
          </a:xfrm>
          <a:prstGeom prst="rect">
            <a:avLst/>
          </a:prstGeom>
          <a:noFill/>
          <a:ln>
            <a:noFill/>
          </a:ln>
        </p:spPr>
      </p:pic>
      <p:pic>
        <p:nvPicPr>
          <p:cNvPr id="365" name="Google Shape;365;p46"/>
          <p:cNvPicPr preferRelativeResize="0"/>
          <p:nvPr/>
        </p:nvPicPr>
        <p:blipFill rotWithShape="1">
          <a:blip r:embed="rId5">
            <a:alphaModFix/>
          </a:blip>
          <a:srcRect b="25399" l="28222" r="28724" t="24850"/>
          <a:stretch/>
        </p:blipFill>
        <p:spPr>
          <a:xfrm>
            <a:off x="7827120" y="5117760"/>
            <a:ext cx="711720" cy="547200"/>
          </a:xfrm>
          <a:prstGeom prst="rect">
            <a:avLst/>
          </a:prstGeom>
          <a:noFill/>
          <a:ln>
            <a:noFill/>
          </a:ln>
        </p:spPr>
      </p:pic>
      <p:sp>
        <p:nvSpPr>
          <p:cNvPr id="366" name="Google Shape;366;p46"/>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7" name="Google Shape;367;p46"/>
          <p:cNvSpPr/>
          <p:nvPr/>
        </p:nvSpPr>
        <p:spPr>
          <a:xfrm>
            <a:off x="6470298" y="5995475"/>
            <a:ext cx="34254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descr="Gráfico, Gráfico de dispersión&#10;&#10;Descripción generada automáticamente" id="368" name="Google Shape;368;p46"/>
          <p:cNvPicPr preferRelativeResize="0"/>
          <p:nvPr/>
        </p:nvPicPr>
        <p:blipFill rotWithShape="1">
          <a:blip r:embed="rId6">
            <a:alphaModFix/>
          </a:blip>
          <a:srcRect b="0" l="0" r="0" t="0"/>
          <a:stretch/>
        </p:blipFill>
        <p:spPr>
          <a:xfrm>
            <a:off x="6173849" y="1247488"/>
            <a:ext cx="5854578" cy="3500500"/>
          </a:xfrm>
          <a:prstGeom prst="rect">
            <a:avLst/>
          </a:prstGeom>
          <a:noFill/>
          <a:ln>
            <a:noFill/>
          </a:ln>
        </p:spPr>
      </p:pic>
      <p:pic>
        <p:nvPicPr>
          <p:cNvPr id="369" name="Google Shape;369;p46"/>
          <p:cNvPicPr preferRelativeResize="0"/>
          <p:nvPr/>
        </p:nvPicPr>
        <p:blipFill rotWithShape="1">
          <a:blip r:embed="rId7">
            <a:alphaModFix/>
          </a:blip>
          <a:srcRect b="0" l="0" r="0" t="0"/>
          <a:stretch/>
        </p:blipFill>
        <p:spPr>
          <a:xfrm>
            <a:off x="-2880" y="1247488"/>
            <a:ext cx="5854577" cy="3516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7"/>
          <p:cNvPicPr preferRelativeResize="0"/>
          <p:nvPr/>
        </p:nvPicPr>
        <p:blipFill rotWithShape="1">
          <a:blip r:embed="rId3">
            <a:alphaModFix/>
          </a:blip>
          <a:srcRect b="0" l="0" r="0" t="0"/>
          <a:stretch/>
        </p:blipFill>
        <p:spPr>
          <a:xfrm>
            <a:off x="-2880" y="0"/>
            <a:ext cx="12196080" cy="6855840"/>
          </a:xfrm>
          <a:prstGeom prst="rect">
            <a:avLst/>
          </a:prstGeom>
          <a:noFill/>
          <a:ln>
            <a:noFill/>
          </a:ln>
        </p:spPr>
      </p:pic>
      <p:sp>
        <p:nvSpPr>
          <p:cNvPr id="375" name="Google Shape;375;p47"/>
          <p:cNvSpPr/>
          <p:nvPr/>
        </p:nvSpPr>
        <p:spPr>
          <a:xfrm>
            <a:off x="265320" y="376920"/>
            <a:ext cx="6560782"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Consumo de tiempo y memoria sin pérdidas</a:t>
            </a:r>
            <a:endParaRPr b="0" i="0" sz="2200" u="none" cap="none" strike="noStrike">
              <a:solidFill>
                <a:srgbClr val="000000"/>
              </a:solidFill>
              <a:latin typeface="Arial"/>
              <a:ea typeface="Arial"/>
              <a:cs typeface="Arial"/>
              <a:sym typeface="Arial"/>
            </a:endParaRPr>
          </a:p>
        </p:txBody>
      </p:sp>
      <p:sp>
        <p:nvSpPr>
          <p:cNvPr id="376" name="Google Shape;376;p47"/>
          <p:cNvSpPr/>
          <p:nvPr/>
        </p:nvSpPr>
        <p:spPr>
          <a:xfrm>
            <a:off x="2249280" y="5117760"/>
            <a:ext cx="594252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Consumo de tiempo </a:t>
            </a:r>
            <a:endParaRPr b="0" i="0" sz="2200" u="none" cap="none" strike="noStrike">
              <a:solidFill>
                <a:srgbClr val="000000"/>
              </a:solidFill>
              <a:latin typeface="Arial"/>
              <a:ea typeface="Arial"/>
              <a:cs typeface="Arial"/>
              <a:sym typeface="Arial"/>
            </a:endParaRPr>
          </a:p>
        </p:txBody>
      </p:sp>
      <p:sp>
        <p:nvSpPr>
          <p:cNvPr id="377" name="Google Shape;377;p47"/>
          <p:cNvSpPr/>
          <p:nvPr/>
        </p:nvSpPr>
        <p:spPr>
          <a:xfrm>
            <a:off x="8539920" y="5117760"/>
            <a:ext cx="594252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Consumo de memoria</a:t>
            </a:r>
            <a:endParaRPr b="0" i="0" sz="2200" u="none" cap="none" strike="noStrike">
              <a:solidFill>
                <a:srgbClr val="000000"/>
              </a:solidFill>
              <a:latin typeface="Arial"/>
              <a:ea typeface="Arial"/>
              <a:cs typeface="Arial"/>
              <a:sym typeface="Arial"/>
            </a:endParaRPr>
          </a:p>
        </p:txBody>
      </p:sp>
      <p:pic>
        <p:nvPicPr>
          <p:cNvPr id="378" name="Google Shape;378;p47"/>
          <p:cNvPicPr preferRelativeResize="0"/>
          <p:nvPr/>
        </p:nvPicPr>
        <p:blipFill rotWithShape="1">
          <a:blip r:embed="rId4">
            <a:alphaModFix/>
          </a:blip>
          <a:srcRect b="0" l="0" r="0" t="0"/>
          <a:stretch/>
        </p:blipFill>
        <p:spPr>
          <a:xfrm>
            <a:off x="1648800" y="5105520"/>
            <a:ext cx="526680" cy="526680"/>
          </a:xfrm>
          <a:prstGeom prst="rect">
            <a:avLst/>
          </a:prstGeom>
          <a:noFill/>
          <a:ln>
            <a:noFill/>
          </a:ln>
        </p:spPr>
      </p:pic>
      <p:pic>
        <p:nvPicPr>
          <p:cNvPr id="379" name="Google Shape;379;p47"/>
          <p:cNvPicPr preferRelativeResize="0"/>
          <p:nvPr/>
        </p:nvPicPr>
        <p:blipFill rotWithShape="1">
          <a:blip r:embed="rId5">
            <a:alphaModFix/>
          </a:blip>
          <a:srcRect b="25399" l="28222" r="28724" t="24850"/>
          <a:stretch/>
        </p:blipFill>
        <p:spPr>
          <a:xfrm>
            <a:off x="7827120" y="5117760"/>
            <a:ext cx="711720" cy="547200"/>
          </a:xfrm>
          <a:prstGeom prst="rect">
            <a:avLst/>
          </a:prstGeom>
          <a:noFill/>
          <a:ln>
            <a:noFill/>
          </a:ln>
        </p:spPr>
      </p:pic>
      <p:sp>
        <p:nvSpPr>
          <p:cNvPr id="380" name="Google Shape;380;p47"/>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1" name="Google Shape;381;p47"/>
          <p:cNvSpPr/>
          <p:nvPr/>
        </p:nvSpPr>
        <p:spPr>
          <a:xfrm>
            <a:off x="6470298" y="5995475"/>
            <a:ext cx="34254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382" name="Google Shape;382;p47"/>
          <p:cNvPicPr preferRelativeResize="0"/>
          <p:nvPr/>
        </p:nvPicPr>
        <p:blipFill rotWithShape="1">
          <a:blip r:embed="rId6">
            <a:alphaModFix/>
          </a:blip>
          <a:srcRect b="0" l="0" r="0" t="0"/>
          <a:stretch/>
        </p:blipFill>
        <p:spPr>
          <a:xfrm>
            <a:off x="514436" y="1809750"/>
            <a:ext cx="5390977" cy="3238499"/>
          </a:xfrm>
          <a:prstGeom prst="rect">
            <a:avLst/>
          </a:prstGeom>
          <a:noFill/>
          <a:ln>
            <a:noFill/>
          </a:ln>
        </p:spPr>
      </p:pic>
      <p:pic>
        <p:nvPicPr>
          <p:cNvPr id="383" name="Google Shape;383;p47"/>
          <p:cNvPicPr preferRelativeResize="0"/>
          <p:nvPr/>
        </p:nvPicPr>
        <p:blipFill rotWithShape="1">
          <a:blip r:embed="rId7">
            <a:alphaModFix/>
          </a:blip>
          <a:srcRect b="0" l="0" r="0" t="0"/>
          <a:stretch/>
        </p:blipFill>
        <p:spPr>
          <a:xfrm>
            <a:off x="6372311" y="1809750"/>
            <a:ext cx="5390977" cy="323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8"/>
          <p:cNvPicPr preferRelativeResize="0"/>
          <p:nvPr/>
        </p:nvPicPr>
        <p:blipFill rotWithShape="1">
          <a:blip r:embed="rId3">
            <a:alphaModFix/>
          </a:blip>
          <a:srcRect b="0" l="0" r="0" t="0"/>
          <a:stretch/>
        </p:blipFill>
        <p:spPr>
          <a:xfrm>
            <a:off x="0" y="65757"/>
            <a:ext cx="12196077" cy="6855841"/>
          </a:xfrm>
          <a:prstGeom prst="rect">
            <a:avLst/>
          </a:prstGeom>
          <a:noFill/>
          <a:ln>
            <a:noFill/>
          </a:ln>
        </p:spPr>
      </p:pic>
      <p:sp>
        <p:nvSpPr>
          <p:cNvPr id="389" name="Google Shape;389;p48"/>
          <p:cNvSpPr/>
          <p:nvPr/>
        </p:nvSpPr>
        <p:spPr>
          <a:xfrm>
            <a:off x="265328" y="376925"/>
            <a:ext cx="6123321"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Tasa de compresión promedio con pérdidas</a:t>
            </a:r>
            <a:endParaRPr b="0" i="0" sz="2200" u="none" cap="none" strike="noStrike">
              <a:solidFill>
                <a:srgbClr val="000000"/>
              </a:solidFill>
              <a:latin typeface="Arial"/>
              <a:ea typeface="Arial"/>
              <a:cs typeface="Arial"/>
              <a:sym typeface="Arial"/>
            </a:endParaRPr>
          </a:p>
        </p:txBody>
      </p:sp>
      <p:sp>
        <p:nvSpPr>
          <p:cNvPr id="390" name="Google Shape;390;p48"/>
          <p:cNvSpPr/>
          <p:nvPr/>
        </p:nvSpPr>
        <p:spPr>
          <a:xfrm>
            <a:off x="1041840" y="4096920"/>
            <a:ext cx="5027400" cy="942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1E33"/>
                </a:solidFill>
                <a:latin typeface="Arial"/>
                <a:ea typeface="Arial"/>
                <a:cs typeface="Arial"/>
                <a:sym typeface="Arial"/>
              </a:rPr>
              <a:t>Tasa de compresión promedio para el ganado </a:t>
            </a:r>
            <a:br>
              <a:rPr b="0" i="0" lang="en-US" sz="1400" u="none" cap="none" strike="noStrike">
                <a:solidFill>
                  <a:srgbClr val="001E33"/>
                </a:solidFill>
                <a:latin typeface="Arial"/>
                <a:ea typeface="Arial"/>
                <a:cs typeface="Arial"/>
                <a:sym typeface="Arial"/>
              </a:rPr>
            </a:br>
            <a:r>
              <a:rPr b="0" i="0" lang="en-US" sz="1400" u="none" cap="none" strike="noStrike">
                <a:solidFill>
                  <a:srgbClr val="001E33"/>
                </a:solidFill>
                <a:latin typeface="Arial"/>
                <a:ea typeface="Arial"/>
                <a:cs typeface="Arial"/>
                <a:sym typeface="Arial"/>
              </a:rPr>
              <a:t>sano y el ganado enfermo. </a:t>
            </a:r>
            <a:endParaRPr b="0" i="0" sz="1400" u="none" cap="none" strike="noStrike">
              <a:solidFill>
                <a:srgbClr val="000000"/>
              </a:solidFill>
              <a:latin typeface="Arial"/>
              <a:ea typeface="Arial"/>
              <a:cs typeface="Arial"/>
              <a:sym typeface="Arial"/>
            </a:endParaRPr>
          </a:p>
        </p:txBody>
      </p:sp>
      <p:sp>
        <p:nvSpPr>
          <p:cNvPr id="391" name="Google Shape;391;p48"/>
          <p:cNvSpPr/>
          <p:nvPr/>
        </p:nvSpPr>
        <p:spPr>
          <a:xfrm>
            <a:off x="4149080" y="70200"/>
            <a:ext cx="2402700" cy="302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2" name="Google Shape;392;p48"/>
          <p:cNvSpPr/>
          <p:nvPr/>
        </p:nvSpPr>
        <p:spPr>
          <a:xfrm>
            <a:off x="5015760" y="838200"/>
            <a:ext cx="34254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accent2"/>
                </a:solidFill>
                <a:latin typeface="Arial"/>
                <a:ea typeface="Arial"/>
                <a:cs typeface="Arial"/>
                <a:sym typeface="Arial"/>
              </a:rPr>
              <a:t>.</a:t>
            </a:r>
            <a:endParaRPr b="0" i="0" sz="1400" u="none" cap="none" strike="noStrike">
              <a:solidFill>
                <a:schemeClr val="accent2"/>
              </a:solidFill>
              <a:latin typeface="Arial"/>
              <a:ea typeface="Arial"/>
              <a:cs typeface="Arial"/>
              <a:sym typeface="Arial"/>
            </a:endParaRPr>
          </a:p>
        </p:txBody>
      </p:sp>
      <p:sp>
        <p:nvSpPr>
          <p:cNvPr id="393" name="Google Shape;393;p48"/>
          <p:cNvSpPr/>
          <p:nvPr/>
        </p:nvSpPr>
        <p:spPr>
          <a:xfrm>
            <a:off x="3437640" y="5208480"/>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4" name="Google Shape;394;p48"/>
          <p:cNvSpPr/>
          <p:nvPr/>
        </p:nvSpPr>
        <p:spPr>
          <a:xfrm>
            <a:off x="8034840" y="5069280"/>
            <a:ext cx="29325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95" name="Google Shape;395;p48"/>
          <p:cNvGraphicFramePr/>
          <p:nvPr/>
        </p:nvGraphicFramePr>
        <p:xfrm>
          <a:off x="1081320" y="1880040"/>
          <a:ext cx="3000000" cy="3000000"/>
        </p:xfrm>
        <a:graphic>
          <a:graphicData uri="http://schemas.openxmlformats.org/drawingml/2006/table">
            <a:tbl>
              <a:tblPr>
                <a:noFill/>
                <a:tableStyleId>{9AAD3644-30F5-419E-968F-C0491CA7F1E4}</a:tableStyleId>
              </a:tblPr>
              <a:tblGrid>
                <a:gridCol w="2037900"/>
                <a:gridCol w="1714225"/>
              </a:tblGrid>
              <a:tr h="7196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001E33"/>
                          </a:solidFill>
                        </a:rPr>
                        <a:t>Tasa de compresión</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r>
              <a:tr h="7196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1E33"/>
                          </a:solidFill>
                        </a:rPr>
                        <a:t>Ganado sano</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001E33"/>
                          </a:solidFill>
                        </a:rPr>
                        <a:t>4</a:t>
                      </a:r>
                      <a:r>
                        <a:rPr lang="en-US" sz="1800" u="none" cap="none" strike="noStrike">
                          <a:solidFill>
                            <a:srgbClr val="001E33"/>
                          </a:solidFill>
                        </a:rPr>
                        <a:t> : 1</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r>
              <a:tr h="720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1E33"/>
                          </a:solidFill>
                        </a:rPr>
                        <a:t>El ganado enfermo</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001E33"/>
                          </a:solidFill>
                        </a:rPr>
                        <a:t>4</a:t>
                      </a:r>
                      <a:r>
                        <a:rPr lang="en-US" sz="1800" u="none" cap="none" strike="noStrike">
                          <a:solidFill>
                            <a:srgbClr val="001E33"/>
                          </a:solidFill>
                        </a:rPr>
                        <a:t> : 1</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r>
            </a:tbl>
          </a:graphicData>
        </a:graphic>
      </p:graphicFrame>
      <p:sp>
        <p:nvSpPr>
          <p:cNvPr id="396" name="Google Shape;396;p48"/>
          <p:cNvSpPr/>
          <p:nvPr/>
        </p:nvSpPr>
        <p:spPr>
          <a:xfrm>
            <a:off x="8229600" y="124200"/>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397" name="Google Shape;397;p48"/>
          <p:cNvPicPr preferRelativeResize="0"/>
          <p:nvPr/>
        </p:nvPicPr>
        <p:blipFill rotWithShape="1">
          <a:blip r:embed="rId4">
            <a:alphaModFix/>
          </a:blip>
          <a:srcRect b="0" l="0" r="0" t="0"/>
          <a:stretch/>
        </p:blipFill>
        <p:spPr>
          <a:xfrm>
            <a:off x="6388649" y="1603979"/>
            <a:ext cx="5291826" cy="3514103"/>
          </a:xfrm>
          <a:prstGeom prst="rect">
            <a:avLst/>
          </a:prstGeom>
          <a:noFill/>
          <a:ln>
            <a:noFill/>
          </a:ln>
        </p:spPr>
      </p:pic>
      <p:sp>
        <p:nvSpPr>
          <p:cNvPr id="398" name="Google Shape;398;p48"/>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9"/>
          <p:cNvPicPr preferRelativeResize="0"/>
          <p:nvPr/>
        </p:nvPicPr>
        <p:blipFill rotWithShape="1">
          <a:blip r:embed="rId3">
            <a:alphaModFix/>
          </a:blip>
          <a:srcRect b="0" l="0" r="0" t="0"/>
          <a:stretch/>
        </p:blipFill>
        <p:spPr>
          <a:xfrm>
            <a:off x="0" y="65757"/>
            <a:ext cx="12196077" cy="6855841"/>
          </a:xfrm>
          <a:prstGeom prst="rect">
            <a:avLst/>
          </a:prstGeom>
          <a:noFill/>
          <a:ln>
            <a:noFill/>
          </a:ln>
        </p:spPr>
      </p:pic>
      <p:sp>
        <p:nvSpPr>
          <p:cNvPr id="404" name="Google Shape;404;p49"/>
          <p:cNvSpPr/>
          <p:nvPr/>
        </p:nvSpPr>
        <p:spPr>
          <a:xfrm>
            <a:off x="265328" y="376925"/>
            <a:ext cx="6123321"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Tasa de compresión promedio sin pérdidas</a:t>
            </a:r>
            <a:endParaRPr b="0" i="0" sz="2200" u="none" cap="none" strike="noStrike">
              <a:solidFill>
                <a:srgbClr val="000000"/>
              </a:solidFill>
              <a:latin typeface="Arial"/>
              <a:ea typeface="Arial"/>
              <a:cs typeface="Arial"/>
              <a:sym typeface="Arial"/>
            </a:endParaRPr>
          </a:p>
        </p:txBody>
      </p:sp>
      <p:sp>
        <p:nvSpPr>
          <p:cNvPr id="405" name="Google Shape;405;p49"/>
          <p:cNvSpPr/>
          <p:nvPr/>
        </p:nvSpPr>
        <p:spPr>
          <a:xfrm>
            <a:off x="1041840" y="4477920"/>
            <a:ext cx="5027400" cy="942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1E33"/>
                </a:solidFill>
                <a:latin typeface="Arial"/>
                <a:ea typeface="Arial"/>
                <a:cs typeface="Arial"/>
                <a:sym typeface="Arial"/>
              </a:rPr>
              <a:t>La tasa de compresión de este algoritmo depende</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1E33"/>
                </a:solidFill>
                <a:latin typeface="Arial"/>
                <a:ea typeface="Arial"/>
                <a:cs typeface="Arial"/>
                <a:sym typeface="Arial"/>
              </a:rPr>
              <a:t>Del Windows size </a:t>
            </a:r>
            <a:endParaRPr b="0" i="0" sz="1400" u="none" cap="none" strike="noStrike">
              <a:solidFill>
                <a:srgbClr val="000000"/>
              </a:solidFill>
              <a:latin typeface="Arial"/>
              <a:ea typeface="Arial"/>
              <a:cs typeface="Arial"/>
              <a:sym typeface="Arial"/>
            </a:endParaRPr>
          </a:p>
        </p:txBody>
      </p:sp>
      <p:sp>
        <p:nvSpPr>
          <p:cNvPr id="406" name="Google Shape;406;p49"/>
          <p:cNvSpPr/>
          <p:nvPr/>
        </p:nvSpPr>
        <p:spPr>
          <a:xfrm>
            <a:off x="4149080" y="70200"/>
            <a:ext cx="2402700" cy="302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7" name="Google Shape;407;p49"/>
          <p:cNvSpPr/>
          <p:nvPr/>
        </p:nvSpPr>
        <p:spPr>
          <a:xfrm>
            <a:off x="5015760" y="838200"/>
            <a:ext cx="34254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accent2"/>
                </a:solidFill>
                <a:latin typeface="Arial"/>
                <a:ea typeface="Arial"/>
                <a:cs typeface="Arial"/>
                <a:sym typeface="Arial"/>
              </a:rPr>
              <a:t>.</a:t>
            </a:r>
            <a:endParaRPr b="0" i="0" sz="1400" u="none" cap="none" strike="noStrike">
              <a:solidFill>
                <a:schemeClr val="accent2"/>
              </a:solidFill>
              <a:latin typeface="Arial"/>
              <a:ea typeface="Arial"/>
              <a:cs typeface="Arial"/>
              <a:sym typeface="Arial"/>
            </a:endParaRPr>
          </a:p>
        </p:txBody>
      </p:sp>
      <p:sp>
        <p:nvSpPr>
          <p:cNvPr id="408" name="Google Shape;408;p49"/>
          <p:cNvSpPr/>
          <p:nvPr/>
        </p:nvSpPr>
        <p:spPr>
          <a:xfrm>
            <a:off x="3437640" y="5208480"/>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9" name="Google Shape;409;p49"/>
          <p:cNvSpPr/>
          <p:nvPr/>
        </p:nvSpPr>
        <p:spPr>
          <a:xfrm>
            <a:off x="8034840" y="5069280"/>
            <a:ext cx="29325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10" name="Google Shape;410;p49"/>
          <p:cNvGraphicFramePr/>
          <p:nvPr/>
        </p:nvGraphicFramePr>
        <p:xfrm>
          <a:off x="1081320" y="1880040"/>
          <a:ext cx="3000000" cy="3000000"/>
        </p:xfrm>
        <a:graphic>
          <a:graphicData uri="http://schemas.openxmlformats.org/drawingml/2006/table">
            <a:tbl>
              <a:tblPr>
                <a:noFill/>
                <a:tableStyleId>{9AAD3644-30F5-419E-968F-C0491CA7F1E4}</a:tableStyleId>
              </a:tblPr>
              <a:tblGrid>
                <a:gridCol w="2037900"/>
                <a:gridCol w="1714225"/>
              </a:tblGrid>
              <a:tr h="7196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001E33"/>
                          </a:solidFill>
                        </a:rPr>
                        <a:t>Tasa de compresión</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r>
              <a:tr h="7196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1E33"/>
                          </a:solidFill>
                        </a:rPr>
                        <a:t>Ganado sano</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01E33"/>
                          </a:solidFill>
                          <a:latin typeface="Arial"/>
                          <a:ea typeface="Arial"/>
                          <a:cs typeface="Arial"/>
                          <a:sym typeface="Arial"/>
                        </a:rPr>
                        <a:t>Depende del </a:t>
                      </a:r>
                      <a:r>
                        <a:rPr lang="en-US" sz="1800">
                          <a:solidFill>
                            <a:srgbClr val="001E33"/>
                          </a:solidFill>
                        </a:rPr>
                        <a:t>tamaño de la ventana</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r>
              <a:tr h="720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1E33"/>
                          </a:solidFill>
                        </a:rPr>
                        <a:t>El ganado enfermo</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01E33"/>
                          </a:solidFill>
                          <a:latin typeface="Arial"/>
                          <a:ea typeface="Arial"/>
                          <a:cs typeface="Arial"/>
                          <a:sym typeface="Arial"/>
                        </a:rPr>
                        <a:t>Depende del </a:t>
                      </a:r>
                      <a:r>
                        <a:rPr lang="en-US" sz="1800">
                          <a:solidFill>
                            <a:srgbClr val="001E33"/>
                          </a:solidFill>
                        </a:rPr>
                        <a:t>tamaño de la ventana</a:t>
                      </a:r>
                      <a:endParaRPr b="0" sz="1800" u="none" cap="none" strike="noStrike">
                        <a:solidFill>
                          <a:srgbClr val="001E33"/>
                        </a:solidFill>
                        <a:latin typeface="Arial"/>
                        <a:ea typeface="Arial"/>
                        <a:cs typeface="Arial"/>
                        <a:sym typeface="Arial"/>
                      </a:endParaRPr>
                    </a:p>
                  </a:txBody>
                  <a:tcPr marT="45725" marB="45725" marR="90000" marL="90000">
                    <a:lnL cap="flat" cmpd="sng" w="9525">
                      <a:solidFill>
                        <a:srgbClr val="001E33"/>
                      </a:solidFill>
                      <a:prstDash val="solid"/>
                      <a:round/>
                      <a:headEnd len="sm" w="sm" type="none"/>
                      <a:tailEnd len="sm" w="sm" type="none"/>
                    </a:lnL>
                    <a:lnR cap="flat" cmpd="sng" w="9525">
                      <a:solidFill>
                        <a:srgbClr val="001E33"/>
                      </a:solidFill>
                      <a:prstDash val="solid"/>
                      <a:round/>
                      <a:headEnd len="sm" w="sm" type="none"/>
                      <a:tailEnd len="sm" w="sm" type="none"/>
                    </a:lnR>
                    <a:lnT cap="flat" cmpd="sng" w="9525">
                      <a:solidFill>
                        <a:srgbClr val="001E33"/>
                      </a:solidFill>
                      <a:prstDash val="solid"/>
                      <a:round/>
                      <a:headEnd len="sm" w="sm" type="none"/>
                      <a:tailEnd len="sm" w="sm" type="none"/>
                    </a:lnT>
                    <a:lnB cap="flat" cmpd="sng" w="9525">
                      <a:solidFill>
                        <a:srgbClr val="001E33"/>
                      </a:solidFill>
                      <a:prstDash val="solid"/>
                      <a:round/>
                      <a:headEnd len="sm" w="sm" type="none"/>
                      <a:tailEnd len="sm" w="sm" type="none"/>
                    </a:lnB>
                    <a:solidFill>
                      <a:schemeClr val="lt2"/>
                    </a:solidFill>
                  </a:tcPr>
                </a:tc>
              </a:tr>
            </a:tbl>
          </a:graphicData>
        </a:graphic>
      </p:graphicFrame>
      <p:sp>
        <p:nvSpPr>
          <p:cNvPr id="411" name="Google Shape;411;p49"/>
          <p:cNvSpPr/>
          <p:nvPr/>
        </p:nvSpPr>
        <p:spPr>
          <a:xfrm>
            <a:off x="8229600" y="124200"/>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412" name="Google Shape;412;p49"/>
          <p:cNvPicPr preferRelativeResize="0"/>
          <p:nvPr/>
        </p:nvPicPr>
        <p:blipFill rotWithShape="1">
          <a:blip r:embed="rId4">
            <a:alphaModFix/>
          </a:blip>
          <a:srcRect b="0" l="0" r="0" t="0"/>
          <a:stretch/>
        </p:blipFill>
        <p:spPr>
          <a:xfrm>
            <a:off x="5589141" y="1484233"/>
            <a:ext cx="6111883" cy="3677500"/>
          </a:xfrm>
          <a:prstGeom prst="rect">
            <a:avLst/>
          </a:prstGeom>
          <a:noFill/>
          <a:ln>
            <a:noFill/>
          </a:ln>
        </p:spPr>
      </p:pic>
      <p:sp>
        <p:nvSpPr>
          <p:cNvPr id="413" name="Google Shape;413;p49"/>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50"/>
          <p:cNvPicPr preferRelativeResize="0"/>
          <p:nvPr/>
        </p:nvPicPr>
        <p:blipFill rotWithShape="1">
          <a:blip r:embed="rId3">
            <a:alphaModFix/>
          </a:blip>
          <a:srcRect b="0" l="0" r="0" t="0"/>
          <a:stretch/>
        </p:blipFill>
        <p:spPr>
          <a:xfrm>
            <a:off x="-2880" y="0"/>
            <a:ext cx="12196080" cy="6855840"/>
          </a:xfrm>
          <a:prstGeom prst="rect">
            <a:avLst/>
          </a:prstGeom>
          <a:noFill/>
          <a:ln>
            <a:noFill/>
          </a:ln>
        </p:spPr>
      </p:pic>
      <p:sp>
        <p:nvSpPr>
          <p:cNvPr id="419" name="Google Shape;419;p50"/>
          <p:cNvSpPr/>
          <p:nvPr/>
        </p:nvSpPr>
        <p:spPr>
          <a:xfrm>
            <a:off x="265320" y="376920"/>
            <a:ext cx="540216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Informe aceptado en arXiv</a:t>
            </a:r>
            <a:endParaRPr b="0" i="0" sz="2200" u="none" cap="none" strike="noStrike">
              <a:solidFill>
                <a:srgbClr val="000000"/>
              </a:solidFill>
              <a:latin typeface="Arial"/>
              <a:ea typeface="Arial"/>
              <a:cs typeface="Arial"/>
              <a:sym typeface="Arial"/>
            </a:endParaRPr>
          </a:p>
        </p:txBody>
      </p:sp>
      <p:sp>
        <p:nvSpPr>
          <p:cNvPr id="420" name="Google Shape;420;p50"/>
          <p:cNvSpPr/>
          <p:nvPr/>
        </p:nvSpPr>
        <p:spPr>
          <a:xfrm>
            <a:off x="418325" y="3107875"/>
            <a:ext cx="6427500" cy="91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1E33"/>
                </a:solidFill>
                <a:latin typeface="Arial"/>
                <a:ea typeface="Arial"/>
                <a:cs typeface="Arial"/>
                <a:sym typeface="Arial"/>
              </a:rPr>
              <a:t>C. Patiño-Forero, M. Agudelo-Toro y M. Toro. Planning system for deliveries in Medellín. ArXiv e-prints, noviembre de 2016. Disponible en: </a:t>
            </a:r>
            <a:r>
              <a:rPr b="0" i="0" lang="en-US" sz="1800" u="sng" cap="none" strike="noStrike">
                <a:solidFill>
                  <a:schemeClr val="hlink"/>
                </a:solidFill>
                <a:latin typeface="Arial"/>
                <a:ea typeface="Arial"/>
                <a:cs typeface="Arial"/>
                <a:sym typeface="Arial"/>
                <a:hlinkClick r:id="rId4"/>
              </a:rPr>
              <a:t>https://arxiv.org/abs/1611.04156</a:t>
            </a:r>
            <a:endParaRPr b="0" i="0" sz="1800" u="none" cap="none" strike="noStrike">
              <a:solidFill>
                <a:srgbClr val="001E33"/>
              </a:solidFill>
              <a:latin typeface="Arial"/>
              <a:ea typeface="Arial"/>
              <a:cs typeface="Arial"/>
              <a:sym typeface="Arial"/>
            </a:endParaRPr>
          </a:p>
        </p:txBody>
      </p:sp>
      <p:grpSp>
        <p:nvGrpSpPr>
          <p:cNvPr id="421" name="Google Shape;421;p50"/>
          <p:cNvGrpSpPr/>
          <p:nvPr/>
        </p:nvGrpSpPr>
        <p:grpSpPr>
          <a:xfrm>
            <a:off x="7021800" y="894960"/>
            <a:ext cx="4570560" cy="4965480"/>
            <a:chOff x="7021800" y="894960"/>
            <a:chExt cx="4570560" cy="4965480"/>
          </a:xfrm>
        </p:grpSpPr>
        <p:pic>
          <p:nvPicPr>
            <p:cNvPr id="422" name="Google Shape;422;p50"/>
            <p:cNvPicPr preferRelativeResize="0"/>
            <p:nvPr/>
          </p:nvPicPr>
          <p:blipFill rotWithShape="1">
            <a:blip r:embed="rId5">
              <a:alphaModFix/>
            </a:blip>
            <a:srcRect b="22951" l="2991" r="11001" t="4621"/>
            <a:stretch/>
          </p:blipFill>
          <p:spPr>
            <a:xfrm>
              <a:off x="7021800" y="894960"/>
              <a:ext cx="4553640" cy="4965480"/>
            </a:xfrm>
            <a:prstGeom prst="rect">
              <a:avLst/>
            </a:prstGeom>
            <a:noFill/>
            <a:ln>
              <a:noFill/>
            </a:ln>
          </p:spPr>
        </p:pic>
        <p:sp>
          <p:nvSpPr>
            <p:cNvPr id="423" name="Google Shape;423;p50"/>
            <p:cNvSpPr/>
            <p:nvPr/>
          </p:nvSpPr>
          <p:spPr>
            <a:xfrm>
              <a:off x="10022400" y="1443600"/>
              <a:ext cx="1569960" cy="456120"/>
            </a:xfrm>
            <a:prstGeom prst="rect">
              <a:avLst/>
            </a:prstGeom>
            <a:solidFill>
              <a:srgbClr val="B31B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0"/>
            <p:cNvSpPr/>
            <p:nvPr/>
          </p:nvSpPr>
          <p:spPr>
            <a:xfrm>
              <a:off x="10022400" y="950400"/>
              <a:ext cx="1569960" cy="40068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50"/>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6" name="Google Shape;426;p50"/>
          <p:cNvSpPr/>
          <p:nvPr/>
        </p:nvSpPr>
        <p:spPr>
          <a:xfrm>
            <a:off x="5509320" y="6281160"/>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Cómo sería un mundo sin ganadería industrial? | Igualdad Animal México" id="431" name="Google Shape;431;p51"/>
          <p:cNvPicPr preferRelativeResize="0"/>
          <p:nvPr/>
        </p:nvPicPr>
        <p:blipFill rotWithShape="1">
          <a:blip r:embed="rId3">
            <a:alphaModFix/>
          </a:blip>
          <a:srcRect b="0" l="39094" r="1570" t="0"/>
          <a:stretch/>
        </p:blipFill>
        <p:spPr>
          <a:xfrm>
            <a:off x="-51118" y="-8709"/>
            <a:ext cx="12254544" cy="6881854"/>
          </a:xfrm>
          <a:prstGeom prst="rect">
            <a:avLst/>
          </a:prstGeom>
          <a:noFill/>
          <a:ln>
            <a:noFill/>
          </a:ln>
        </p:spPr>
      </p:pic>
      <p:sp>
        <p:nvSpPr>
          <p:cNvPr id="432" name="Google Shape;432;p51"/>
          <p:cNvSpPr/>
          <p:nvPr/>
        </p:nvSpPr>
        <p:spPr>
          <a:xfrm>
            <a:off x="-51118" y="-8709"/>
            <a:ext cx="12254399" cy="6866700"/>
          </a:xfrm>
          <a:prstGeom prst="rect">
            <a:avLst/>
          </a:prstGeom>
          <a:gradFill>
            <a:gsLst>
              <a:gs pos="0">
                <a:srgbClr val="FFFFFF">
                  <a:alpha val="0"/>
                </a:srgbClr>
              </a:gs>
              <a:gs pos="35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rgbClr val="001E33"/>
                </a:solidFill>
                <a:latin typeface="Arial"/>
                <a:ea typeface="Arial"/>
                <a:cs typeface="Arial"/>
                <a:sym typeface="Arial"/>
              </a:rPr>
              <a:t>GRACIAS!</a:t>
            </a:r>
            <a:r>
              <a:rPr b="0" i="0" lang="en-US" sz="6000" u="none" cap="none" strike="noStrike">
                <a:solidFill>
                  <a:schemeClr val="lt1"/>
                </a:solidFill>
                <a:latin typeface="Arial"/>
                <a:ea typeface="Arial"/>
                <a:cs typeface="Arial"/>
                <a:sym typeface="Arial"/>
              </a:rPr>
              <a:t>.</a:t>
            </a:r>
            <a:endParaRPr b="0" i="0" sz="6000" u="none" cap="none" strike="noStrike">
              <a:solidFill>
                <a:schemeClr val="lt1"/>
              </a:solidFill>
              <a:latin typeface="Arial"/>
              <a:ea typeface="Arial"/>
              <a:cs typeface="Arial"/>
              <a:sym typeface="Arial"/>
            </a:endParaRPr>
          </a:p>
        </p:txBody>
      </p:sp>
      <p:sp>
        <p:nvSpPr>
          <p:cNvPr id="433" name="Google Shape;433;p51"/>
          <p:cNvSpPr txBox="1"/>
          <p:nvPr/>
        </p:nvSpPr>
        <p:spPr>
          <a:xfrm>
            <a:off x="5046225" y="4020625"/>
            <a:ext cx="6945600" cy="1261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001E33"/>
                </a:solidFill>
                <a:latin typeface="Arial"/>
                <a:ea typeface="Arial"/>
                <a:cs typeface="Arial"/>
                <a:sym typeface="Arial"/>
              </a:rPr>
              <a:t>Apoyado por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1E33"/>
                </a:solidFill>
                <a:latin typeface="Arial"/>
                <a:ea typeface="Arial"/>
                <a:cs typeface="Arial"/>
                <a:sym typeface="Arial"/>
              </a:rPr>
              <a:t>El primer autor es apoyado por la beca Volemos Juntos financiada por la Universidad EAFIT, la segunda autora es apoyada por la beca Remnault, financiada por Renault y el tercer autor apoyado por Generaci÷on financiada por el gobierno. Todos los autores quieren agradecer a la Vicerrectoría de Descubrimiento y Creación, de la Universidad EAFIT, por su apoyo en esta investigación.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4" name="Google Shape;434;p51"/>
          <p:cNvSpPr/>
          <p:nvPr/>
        </p:nvSpPr>
        <p:spPr>
          <a:xfrm>
            <a:off x="3546885" y="2762675"/>
            <a:ext cx="34254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5" name="Google Shape;435;p51"/>
          <p:cNvSpPr/>
          <p:nvPr/>
        </p:nvSpPr>
        <p:spPr>
          <a:xfrm>
            <a:off x="5249940" y="102434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p:nvPr/>
        </p:nvSpPr>
        <p:spPr>
          <a:xfrm>
            <a:off x="265328" y="376925"/>
            <a:ext cx="437580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Presentación del equipo</a:t>
            </a:r>
            <a:endParaRPr b="0" i="0" sz="2200" u="none" cap="none" strike="noStrike">
              <a:solidFill>
                <a:srgbClr val="000000"/>
              </a:solidFill>
              <a:latin typeface="Arial"/>
              <a:ea typeface="Arial"/>
              <a:cs typeface="Arial"/>
              <a:sym typeface="Arial"/>
            </a:endParaRPr>
          </a:p>
        </p:txBody>
      </p:sp>
      <p:grpSp>
        <p:nvGrpSpPr>
          <p:cNvPr id="190" name="Google Shape;190;p37"/>
          <p:cNvGrpSpPr/>
          <p:nvPr/>
        </p:nvGrpSpPr>
        <p:grpSpPr>
          <a:xfrm>
            <a:off x="9711878" y="1768946"/>
            <a:ext cx="2591667" cy="2400552"/>
            <a:chOff x="9052560" y="1645920"/>
            <a:chExt cx="2833920" cy="2742480"/>
          </a:xfrm>
        </p:grpSpPr>
        <p:pic>
          <p:nvPicPr>
            <p:cNvPr id="191" name="Google Shape;191;p37"/>
            <p:cNvPicPr preferRelativeResize="0"/>
            <p:nvPr/>
          </p:nvPicPr>
          <p:blipFill rotWithShape="1">
            <a:blip r:embed="rId3">
              <a:alphaModFix/>
            </a:blip>
            <a:srcRect b="0" l="0" r="0" t="0"/>
            <a:stretch/>
          </p:blipFill>
          <p:spPr>
            <a:xfrm>
              <a:off x="9219240" y="1757160"/>
              <a:ext cx="2507760" cy="2486880"/>
            </a:xfrm>
            <a:prstGeom prst="rect">
              <a:avLst/>
            </a:prstGeom>
            <a:noFill/>
            <a:ln>
              <a:noFill/>
            </a:ln>
          </p:spPr>
        </p:pic>
        <p:sp>
          <p:nvSpPr>
            <p:cNvPr id="192" name="Google Shape;192;p37"/>
            <p:cNvSpPr/>
            <p:nvPr/>
          </p:nvSpPr>
          <p:spPr>
            <a:xfrm>
              <a:off x="9052560" y="1645920"/>
              <a:ext cx="2833920" cy="2742480"/>
            </a:xfrm>
            <a:custGeom>
              <a:rect b="b" l="l" r="r" t="t"/>
              <a:pathLst>
                <a:path extrusionOk="0" h="7621" w="7875">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 name="Google Shape;193;p37"/>
          <p:cNvSpPr/>
          <p:nvPr/>
        </p:nvSpPr>
        <p:spPr>
          <a:xfrm>
            <a:off x="9599964" y="4180675"/>
            <a:ext cx="2192760" cy="7599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Mauricio</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Toro</a:t>
            </a:r>
            <a:endParaRPr b="0" i="0" sz="2200" u="none" cap="none" strike="noStrike">
              <a:solidFill>
                <a:srgbClr val="000000"/>
              </a:solidFill>
              <a:latin typeface="Arial"/>
              <a:ea typeface="Arial"/>
              <a:cs typeface="Arial"/>
              <a:sym typeface="Arial"/>
            </a:endParaRPr>
          </a:p>
        </p:txBody>
      </p:sp>
      <p:sp>
        <p:nvSpPr>
          <p:cNvPr id="194" name="Google Shape;194;p37"/>
          <p:cNvSpPr/>
          <p:nvPr/>
        </p:nvSpPr>
        <p:spPr>
          <a:xfrm>
            <a:off x="2734165" y="4063850"/>
            <a:ext cx="2192760" cy="1106542"/>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Valentina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Ortega</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195" name="Google Shape;195;p37"/>
          <p:cNvSpPr/>
          <p:nvPr/>
        </p:nvSpPr>
        <p:spPr>
          <a:xfrm>
            <a:off x="395338" y="4018412"/>
            <a:ext cx="2192760" cy="767987"/>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Humberto </a:t>
            </a:r>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Carbonó</a:t>
            </a:r>
            <a:endParaRPr b="0" i="0" sz="2200" u="none" cap="none" strike="noStrike">
              <a:solidFill>
                <a:srgbClr val="000000"/>
              </a:solidFill>
              <a:latin typeface="Arial"/>
              <a:ea typeface="Arial"/>
              <a:cs typeface="Arial"/>
              <a:sym typeface="Arial"/>
            </a:endParaRPr>
          </a:p>
        </p:txBody>
      </p:sp>
      <p:pic>
        <p:nvPicPr>
          <p:cNvPr id="196" name="Google Shape;196;p37"/>
          <p:cNvPicPr preferRelativeResize="0"/>
          <p:nvPr/>
        </p:nvPicPr>
        <p:blipFill rotWithShape="1">
          <a:blip r:embed="rId4">
            <a:alphaModFix/>
          </a:blip>
          <a:srcRect b="0" l="0" r="0" t="0"/>
          <a:stretch/>
        </p:blipFill>
        <p:spPr>
          <a:xfrm>
            <a:off x="182880" y="6089760"/>
            <a:ext cx="621000" cy="621000"/>
          </a:xfrm>
          <a:prstGeom prst="rect">
            <a:avLst/>
          </a:prstGeom>
          <a:noFill/>
          <a:ln>
            <a:noFill/>
          </a:ln>
        </p:spPr>
      </p:pic>
      <p:sp>
        <p:nvSpPr>
          <p:cNvPr id="197" name="Google Shape;197;p37"/>
          <p:cNvSpPr/>
          <p:nvPr/>
        </p:nvSpPr>
        <p:spPr>
          <a:xfrm>
            <a:off x="803880" y="5983027"/>
            <a:ext cx="6915240" cy="767987"/>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https://github.com/HumbertoCarbonoP/Proyecto-Datos-y-Algoritmos-1</a:t>
            </a:r>
            <a:endParaRPr b="1" i="0" sz="2200" u="none" cap="none" strike="noStrike">
              <a:solidFill>
                <a:srgbClr val="001E33"/>
              </a:solidFill>
              <a:latin typeface="Arial"/>
              <a:ea typeface="Arial"/>
              <a:cs typeface="Arial"/>
              <a:sym typeface="Arial"/>
            </a:endParaRPr>
          </a:p>
        </p:txBody>
      </p:sp>
      <p:grpSp>
        <p:nvGrpSpPr>
          <p:cNvPr id="198" name="Google Shape;198;p37"/>
          <p:cNvGrpSpPr/>
          <p:nvPr/>
        </p:nvGrpSpPr>
        <p:grpSpPr>
          <a:xfrm>
            <a:off x="6912046" y="1886801"/>
            <a:ext cx="3034932" cy="2265995"/>
            <a:chOff x="1028310" y="1074420"/>
            <a:chExt cx="3383640" cy="2652120"/>
          </a:xfrm>
        </p:grpSpPr>
        <p:pic>
          <p:nvPicPr>
            <p:cNvPr id="199" name="Google Shape;199;p37"/>
            <p:cNvPicPr preferRelativeResize="0"/>
            <p:nvPr/>
          </p:nvPicPr>
          <p:blipFill rotWithShape="1">
            <a:blip r:embed="rId5">
              <a:alphaModFix/>
            </a:blip>
            <a:srcRect b="26358" l="2186" r="15574" t="17695"/>
            <a:stretch/>
          </p:blipFill>
          <p:spPr>
            <a:xfrm>
              <a:off x="1294925" y="1200950"/>
              <a:ext cx="2686053" cy="2436497"/>
            </a:xfrm>
            <a:prstGeom prst="rect">
              <a:avLst/>
            </a:prstGeom>
            <a:noFill/>
            <a:ln>
              <a:noFill/>
            </a:ln>
          </p:spPr>
        </p:pic>
        <p:sp>
          <p:nvSpPr>
            <p:cNvPr id="200" name="Google Shape;200;p37"/>
            <p:cNvSpPr/>
            <p:nvPr/>
          </p:nvSpPr>
          <p:spPr>
            <a:xfrm>
              <a:off x="1028310" y="1074420"/>
              <a:ext cx="3383640" cy="2652120"/>
            </a:xfrm>
            <a:custGeom>
              <a:rect b="b" l="l" r="r" t="t"/>
              <a:pathLst>
                <a:path extrusionOk="0" h="7367" w="9399">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grpSp>
      <p:sp>
        <p:nvSpPr>
          <p:cNvPr id="201" name="Google Shape;201;p37"/>
          <p:cNvSpPr/>
          <p:nvPr/>
        </p:nvSpPr>
        <p:spPr>
          <a:xfrm>
            <a:off x="7121238" y="4178925"/>
            <a:ext cx="24111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1E33"/>
                </a:solidFill>
                <a:latin typeface="Arial"/>
                <a:ea typeface="Arial"/>
                <a:cs typeface="Arial"/>
                <a:sym typeface="Arial"/>
              </a:rPr>
              <a:t>Simón</a:t>
            </a:r>
            <a:br>
              <a:rPr b="0" i="0" lang="en-US" sz="2200" u="none" cap="none" strike="noStrike">
                <a:solidFill>
                  <a:srgbClr val="001E33"/>
                </a:solidFill>
                <a:latin typeface="Arial"/>
                <a:ea typeface="Arial"/>
                <a:cs typeface="Arial"/>
                <a:sym typeface="Arial"/>
              </a:rPr>
            </a:br>
            <a:r>
              <a:rPr b="0" i="0" lang="en-US" sz="2200" u="none" cap="none" strike="noStrike">
                <a:solidFill>
                  <a:srgbClr val="001E33"/>
                </a:solidFill>
                <a:latin typeface="Arial"/>
                <a:ea typeface="Arial"/>
                <a:cs typeface="Arial"/>
                <a:sym typeface="Arial"/>
              </a:rPr>
              <a:t>Marín</a:t>
            </a:r>
            <a:endParaRPr b="0"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02" name="Google Shape;202;p37"/>
          <p:cNvSpPr/>
          <p:nvPr/>
        </p:nvSpPr>
        <p:spPr>
          <a:xfrm>
            <a:off x="7692600" y="6184200"/>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3" name="Google Shape;203;p37"/>
          <p:cNvSpPr/>
          <p:nvPr/>
        </p:nvSpPr>
        <p:spPr>
          <a:xfrm>
            <a:off x="587531" y="1011712"/>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204" name="Google Shape;204;p37"/>
          <p:cNvPicPr preferRelativeResize="0"/>
          <p:nvPr/>
        </p:nvPicPr>
        <p:blipFill rotWithShape="1">
          <a:blip r:embed="rId6">
            <a:alphaModFix/>
          </a:blip>
          <a:srcRect b="14503" l="0" r="0" t="14503"/>
          <a:stretch/>
        </p:blipFill>
        <p:spPr>
          <a:xfrm>
            <a:off x="554350" y="2101390"/>
            <a:ext cx="1977159" cy="1919521"/>
          </a:xfrm>
          <a:prstGeom prst="ellipse">
            <a:avLst/>
          </a:prstGeom>
          <a:noFill/>
          <a:ln>
            <a:noFill/>
          </a:ln>
        </p:spPr>
      </p:pic>
      <p:pic>
        <p:nvPicPr>
          <p:cNvPr descr="Mujer posando para la cámara delante de una pared de ladrillos&#10;&#10;Descripción generada automáticamente con confianza baja" id="205" name="Google Shape;205;p37"/>
          <p:cNvPicPr preferRelativeResize="0"/>
          <p:nvPr/>
        </p:nvPicPr>
        <p:blipFill rotWithShape="1">
          <a:blip r:embed="rId7">
            <a:alphaModFix/>
          </a:blip>
          <a:srcRect b="27048" l="14906" r="14693" t="0"/>
          <a:stretch/>
        </p:blipFill>
        <p:spPr>
          <a:xfrm>
            <a:off x="2944162" y="2116366"/>
            <a:ext cx="1866819" cy="1934497"/>
          </a:xfrm>
          <a:prstGeom prst="ellipse">
            <a:avLst/>
          </a:prstGeom>
          <a:noFill/>
          <a:ln>
            <a:noFill/>
          </a:ln>
        </p:spPr>
      </p:pic>
      <p:sp>
        <p:nvSpPr>
          <p:cNvPr id="206" name="Google Shape;206;p37"/>
          <p:cNvSpPr txBox="1"/>
          <p:nvPr/>
        </p:nvSpPr>
        <p:spPr>
          <a:xfrm>
            <a:off x="896464" y="386047"/>
            <a:ext cx="9762504"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COMPRESIÓN DE IMÁGENES PARA ALGORITMO DE DIAGNÓSTICO DE GANADO</a:t>
            </a:r>
            <a:endParaRPr/>
          </a:p>
        </p:txBody>
      </p:sp>
      <p:sp>
        <p:nvSpPr>
          <p:cNvPr id="207" name="Google Shape;207;p37"/>
          <p:cNvSpPr/>
          <p:nvPr/>
        </p:nvSpPr>
        <p:spPr>
          <a:xfrm>
            <a:off x="5079357" y="2074444"/>
            <a:ext cx="2067788" cy="2010026"/>
          </a:xfrm>
          <a:prstGeom prst="ellipse">
            <a:avLst/>
          </a:prstGeom>
          <a:blipFill rotWithShape="1">
            <a:blip r:embed="rId8">
              <a:alphaModFix/>
            </a:blip>
            <a:stretch>
              <a:fillRect b="0" l="0" r="0" t="0"/>
            </a:stretch>
          </a:blip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37"/>
          <p:cNvSpPr txBox="1"/>
          <p:nvPr/>
        </p:nvSpPr>
        <p:spPr>
          <a:xfrm>
            <a:off x="5106256" y="4334500"/>
            <a:ext cx="1947356"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Julián Caro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8"/>
          <p:cNvPicPr preferRelativeResize="0"/>
          <p:nvPr/>
        </p:nvPicPr>
        <p:blipFill rotWithShape="1">
          <a:blip r:embed="rId3">
            <a:alphaModFix/>
          </a:blip>
          <a:srcRect b="0" l="0" r="0" t="0"/>
          <a:stretch/>
        </p:blipFill>
        <p:spPr>
          <a:xfrm>
            <a:off x="-9813" y="-374765"/>
            <a:ext cx="12196080" cy="6855840"/>
          </a:xfrm>
          <a:prstGeom prst="rect">
            <a:avLst/>
          </a:prstGeom>
          <a:noFill/>
          <a:ln>
            <a:noFill/>
          </a:ln>
        </p:spPr>
      </p:pic>
      <p:sp>
        <p:nvSpPr>
          <p:cNvPr id="214" name="Google Shape;214;p38"/>
          <p:cNvSpPr/>
          <p:nvPr/>
        </p:nvSpPr>
        <p:spPr>
          <a:xfrm>
            <a:off x="265328" y="376925"/>
            <a:ext cx="495930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Proceso de entrenamiento</a:t>
            </a:r>
            <a:endParaRPr b="0" i="0" sz="2200" u="none" cap="none" strike="noStrike">
              <a:solidFill>
                <a:srgbClr val="000000"/>
              </a:solidFill>
              <a:latin typeface="Arial"/>
              <a:ea typeface="Arial"/>
              <a:cs typeface="Arial"/>
              <a:sym typeface="Arial"/>
            </a:endParaRPr>
          </a:p>
        </p:txBody>
      </p:sp>
      <p:grpSp>
        <p:nvGrpSpPr>
          <p:cNvPr id="215" name="Google Shape;215;p38"/>
          <p:cNvGrpSpPr/>
          <p:nvPr/>
        </p:nvGrpSpPr>
        <p:grpSpPr>
          <a:xfrm>
            <a:off x="742075" y="1105249"/>
            <a:ext cx="2065125" cy="1375679"/>
            <a:chOff x="589675" y="1105249"/>
            <a:chExt cx="2065125" cy="1375679"/>
          </a:xfrm>
        </p:grpSpPr>
        <p:pic>
          <p:nvPicPr>
            <p:cNvPr id="216" name="Google Shape;216;p38"/>
            <p:cNvPicPr preferRelativeResize="0"/>
            <p:nvPr/>
          </p:nvPicPr>
          <p:blipFill rotWithShape="1">
            <a:blip r:embed="rId4">
              <a:alphaModFix/>
            </a:blip>
            <a:srcRect b="0" l="0" r="0" t="0"/>
            <a:stretch/>
          </p:blipFill>
          <p:spPr>
            <a:xfrm>
              <a:off x="589675" y="1410049"/>
              <a:ext cx="1607925" cy="1070879"/>
            </a:xfrm>
            <a:prstGeom prst="rect">
              <a:avLst/>
            </a:prstGeom>
            <a:noFill/>
            <a:ln cap="flat" cmpd="sng" w="28575">
              <a:solidFill>
                <a:srgbClr val="001E33"/>
              </a:solidFill>
              <a:prstDash val="solid"/>
              <a:round/>
              <a:headEnd len="sm" w="sm" type="none"/>
              <a:tailEnd len="sm" w="sm" type="none"/>
            </a:ln>
          </p:spPr>
        </p:pic>
        <p:pic>
          <p:nvPicPr>
            <p:cNvPr id="217" name="Google Shape;217;p38"/>
            <p:cNvPicPr preferRelativeResize="0"/>
            <p:nvPr/>
          </p:nvPicPr>
          <p:blipFill rotWithShape="1">
            <a:blip r:embed="rId5">
              <a:alphaModFix/>
            </a:blip>
            <a:srcRect b="0" l="0" r="0" t="0"/>
            <a:stretch/>
          </p:blipFill>
          <p:spPr>
            <a:xfrm>
              <a:off x="818275" y="1257649"/>
              <a:ext cx="1607925" cy="1070879"/>
            </a:xfrm>
            <a:prstGeom prst="rect">
              <a:avLst/>
            </a:prstGeom>
            <a:noFill/>
            <a:ln cap="flat" cmpd="sng" w="28575">
              <a:solidFill>
                <a:srgbClr val="001E33"/>
              </a:solidFill>
              <a:prstDash val="solid"/>
              <a:round/>
              <a:headEnd len="sm" w="sm" type="none"/>
              <a:tailEnd len="sm" w="sm" type="none"/>
            </a:ln>
          </p:spPr>
        </p:pic>
        <p:pic>
          <p:nvPicPr>
            <p:cNvPr id="218" name="Google Shape;218;p38"/>
            <p:cNvPicPr preferRelativeResize="0"/>
            <p:nvPr/>
          </p:nvPicPr>
          <p:blipFill rotWithShape="1">
            <a:blip r:embed="rId6">
              <a:alphaModFix/>
            </a:blip>
            <a:srcRect b="0" l="0" r="0" t="0"/>
            <a:stretch/>
          </p:blipFill>
          <p:spPr>
            <a:xfrm>
              <a:off x="1046875" y="1105249"/>
              <a:ext cx="1607925" cy="1070879"/>
            </a:xfrm>
            <a:prstGeom prst="rect">
              <a:avLst/>
            </a:prstGeom>
            <a:noFill/>
            <a:ln cap="flat" cmpd="sng" w="28575">
              <a:solidFill>
                <a:srgbClr val="001E33"/>
              </a:solidFill>
              <a:prstDash val="solid"/>
              <a:round/>
              <a:headEnd len="sm" w="sm" type="none"/>
              <a:tailEnd len="sm" w="sm" type="none"/>
            </a:ln>
          </p:spPr>
        </p:pic>
      </p:grpSp>
      <p:grpSp>
        <p:nvGrpSpPr>
          <p:cNvPr id="219" name="Google Shape;219;p38"/>
          <p:cNvGrpSpPr/>
          <p:nvPr/>
        </p:nvGrpSpPr>
        <p:grpSpPr>
          <a:xfrm>
            <a:off x="789425" y="3608150"/>
            <a:ext cx="2093976" cy="1600200"/>
            <a:chOff x="484625" y="3608150"/>
            <a:chExt cx="2093976" cy="1600200"/>
          </a:xfrm>
        </p:grpSpPr>
        <p:pic>
          <p:nvPicPr>
            <p:cNvPr id="220" name="Google Shape;220;p38"/>
            <p:cNvPicPr preferRelativeResize="0"/>
            <p:nvPr/>
          </p:nvPicPr>
          <p:blipFill rotWithShape="1">
            <a:blip r:embed="rId7">
              <a:alphaModFix/>
            </a:blip>
            <a:srcRect b="0" l="0" r="0" t="0"/>
            <a:stretch/>
          </p:blipFill>
          <p:spPr>
            <a:xfrm>
              <a:off x="484625" y="4065350"/>
              <a:ext cx="1712976" cy="1143000"/>
            </a:xfrm>
            <a:prstGeom prst="rect">
              <a:avLst/>
            </a:prstGeom>
            <a:noFill/>
            <a:ln cap="flat" cmpd="sng" w="28575">
              <a:solidFill>
                <a:srgbClr val="0563C1"/>
              </a:solidFill>
              <a:prstDash val="solid"/>
              <a:round/>
              <a:headEnd len="sm" w="sm" type="none"/>
              <a:tailEnd len="sm" w="sm" type="none"/>
            </a:ln>
          </p:spPr>
        </p:pic>
        <p:pic>
          <p:nvPicPr>
            <p:cNvPr id="221" name="Google Shape;221;p38"/>
            <p:cNvPicPr preferRelativeResize="0"/>
            <p:nvPr/>
          </p:nvPicPr>
          <p:blipFill rotWithShape="1">
            <a:blip r:embed="rId8">
              <a:alphaModFix/>
            </a:blip>
            <a:srcRect b="0" l="0" r="0" t="0"/>
            <a:stretch/>
          </p:blipFill>
          <p:spPr>
            <a:xfrm>
              <a:off x="637025" y="3836750"/>
              <a:ext cx="1712976" cy="1143000"/>
            </a:xfrm>
            <a:prstGeom prst="rect">
              <a:avLst/>
            </a:prstGeom>
            <a:noFill/>
            <a:ln cap="flat" cmpd="sng" w="28575">
              <a:solidFill>
                <a:srgbClr val="0563C1"/>
              </a:solidFill>
              <a:prstDash val="solid"/>
              <a:round/>
              <a:headEnd len="sm" w="sm" type="none"/>
              <a:tailEnd len="sm" w="sm" type="none"/>
            </a:ln>
          </p:spPr>
        </p:pic>
        <p:pic>
          <p:nvPicPr>
            <p:cNvPr id="222" name="Google Shape;222;p38"/>
            <p:cNvPicPr preferRelativeResize="0"/>
            <p:nvPr/>
          </p:nvPicPr>
          <p:blipFill rotWithShape="1">
            <a:blip r:embed="rId9">
              <a:alphaModFix/>
            </a:blip>
            <a:srcRect b="0" l="0" r="0" t="0"/>
            <a:stretch/>
          </p:blipFill>
          <p:spPr>
            <a:xfrm>
              <a:off x="865625" y="3608150"/>
              <a:ext cx="1712976" cy="1143000"/>
            </a:xfrm>
            <a:prstGeom prst="rect">
              <a:avLst/>
            </a:prstGeom>
            <a:noFill/>
            <a:ln cap="flat" cmpd="sng" w="28575">
              <a:solidFill>
                <a:srgbClr val="0563C1"/>
              </a:solidFill>
              <a:prstDash val="solid"/>
              <a:round/>
              <a:headEnd len="sm" w="sm" type="none"/>
              <a:tailEnd len="sm" w="sm" type="none"/>
            </a:ln>
          </p:spPr>
        </p:pic>
      </p:grpSp>
      <p:sp>
        <p:nvSpPr>
          <p:cNvPr id="223" name="Google Shape;223;p38"/>
          <p:cNvSpPr/>
          <p:nvPr/>
        </p:nvSpPr>
        <p:spPr>
          <a:xfrm>
            <a:off x="-9813" y="25658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Imágenes de ganado enfermo</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24" name="Google Shape;224;p38"/>
          <p:cNvSpPr/>
          <p:nvPr/>
        </p:nvSpPr>
        <p:spPr>
          <a:xfrm>
            <a:off x="142587" y="52328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563C1"/>
                </a:solidFill>
                <a:latin typeface="Arial"/>
                <a:ea typeface="Arial"/>
                <a:cs typeface="Arial"/>
                <a:sym typeface="Arial"/>
              </a:rPr>
              <a:t>Imágenes del ganado sano</a:t>
            </a:r>
            <a:endParaRPr b="1" i="0" sz="2200" u="none" cap="none" strike="noStrike">
              <a:solidFill>
                <a:srgbClr val="0563C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25" name="Google Shape;225;p38"/>
          <p:cNvSpPr/>
          <p:nvPr/>
        </p:nvSpPr>
        <p:spPr>
          <a:xfrm>
            <a:off x="7080850" y="2124675"/>
            <a:ext cx="2221200" cy="1767300"/>
          </a:xfrm>
          <a:prstGeom prst="cube">
            <a:avLst>
              <a:gd fmla="val 25000" name="adj"/>
            </a:avLst>
          </a:prstGeom>
          <a:solidFill>
            <a:srgbClr val="001E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accent4"/>
                </a:solidFill>
                <a:latin typeface="Arial"/>
                <a:ea typeface="Arial"/>
                <a:cs typeface="Arial"/>
                <a:sym typeface="Arial"/>
              </a:rPr>
              <a:t>Red neuronal convolucional</a:t>
            </a:r>
            <a:endParaRPr b="1" i="0" sz="1700" u="none" cap="none" strike="noStrike">
              <a:solidFill>
                <a:schemeClr val="accent4"/>
              </a:solidFill>
              <a:latin typeface="Arial"/>
              <a:ea typeface="Arial"/>
              <a:cs typeface="Arial"/>
              <a:sym typeface="Arial"/>
            </a:endParaRPr>
          </a:p>
        </p:txBody>
      </p:sp>
      <p:grpSp>
        <p:nvGrpSpPr>
          <p:cNvPr id="226" name="Google Shape;226;p38"/>
          <p:cNvGrpSpPr/>
          <p:nvPr/>
        </p:nvGrpSpPr>
        <p:grpSpPr>
          <a:xfrm>
            <a:off x="10128850" y="2018775"/>
            <a:ext cx="1337625" cy="2131500"/>
            <a:chOff x="10299150" y="1494000"/>
            <a:chExt cx="1337625" cy="2131500"/>
          </a:xfrm>
        </p:grpSpPr>
        <p:sp>
          <p:nvSpPr>
            <p:cNvPr id="227" name="Google Shape;227;p38"/>
            <p:cNvSpPr/>
            <p:nvPr/>
          </p:nvSpPr>
          <p:spPr>
            <a:xfrm>
              <a:off x="10299150" y="14940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8"/>
            <p:cNvSpPr/>
            <p:nvPr/>
          </p:nvSpPr>
          <p:spPr>
            <a:xfrm>
              <a:off x="10299150" y="21036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8"/>
            <p:cNvSpPr/>
            <p:nvPr/>
          </p:nvSpPr>
          <p:spPr>
            <a:xfrm>
              <a:off x="10299150" y="27132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p:nvPr/>
          </p:nvSpPr>
          <p:spPr>
            <a:xfrm>
              <a:off x="10832550" y="24084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a:off x="10832550" y="29418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a:off x="10832550" y="17988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8"/>
            <p:cNvSpPr/>
            <p:nvPr/>
          </p:nvSpPr>
          <p:spPr>
            <a:xfrm>
              <a:off x="11361075" y="2718275"/>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8"/>
            <p:cNvSpPr/>
            <p:nvPr/>
          </p:nvSpPr>
          <p:spPr>
            <a:xfrm>
              <a:off x="11361075" y="20253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8"/>
            <p:cNvSpPr/>
            <p:nvPr/>
          </p:nvSpPr>
          <p:spPr>
            <a:xfrm>
              <a:off x="10299150" y="33228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6" name="Google Shape;236;p38"/>
            <p:cNvCxnSpPr>
              <a:stCxn id="227" idx="5"/>
              <a:endCxn id="232" idx="2"/>
            </p:cNvCxnSpPr>
            <p:nvPr/>
          </p:nvCxnSpPr>
          <p:spPr>
            <a:xfrm>
              <a:off x="10534475" y="1752371"/>
              <a:ext cx="298200" cy="197700"/>
            </a:xfrm>
            <a:prstGeom prst="straightConnector1">
              <a:avLst/>
            </a:prstGeom>
            <a:noFill/>
            <a:ln cap="flat" cmpd="sng" w="19050">
              <a:solidFill>
                <a:srgbClr val="001E33"/>
              </a:solidFill>
              <a:prstDash val="dash"/>
              <a:round/>
              <a:headEnd len="sm" w="sm" type="none"/>
              <a:tailEnd len="sm" w="sm" type="none"/>
            </a:ln>
          </p:spPr>
        </p:cxnSp>
        <p:cxnSp>
          <p:nvCxnSpPr>
            <p:cNvPr id="237" name="Google Shape;237;p38"/>
            <p:cNvCxnSpPr>
              <a:stCxn id="228" idx="6"/>
              <a:endCxn id="230" idx="1"/>
            </p:cNvCxnSpPr>
            <p:nvPr/>
          </p:nvCxnSpPr>
          <p:spPr>
            <a:xfrm>
              <a:off x="10574850" y="2254950"/>
              <a:ext cx="298200" cy="197700"/>
            </a:xfrm>
            <a:prstGeom prst="straightConnector1">
              <a:avLst/>
            </a:prstGeom>
            <a:noFill/>
            <a:ln cap="flat" cmpd="sng" w="19050">
              <a:solidFill>
                <a:srgbClr val="001E33"/>
              </a:solidFill>
              <a:prstDash val="dash"/>
              <a:round/>
              <a:headEnd len="sm" w="sm" type="none"/>
              <a:tailEnd len="sm" w="sm" type="none"/>
            </a:ln>
          </p:spPr>
        </p:cxnSp>
        <p:cxnSp>
          <p:nvCxnSpPr>
            <p:cNvPr id="238" name="Google Shape;238;p38"/>
            <p:cNvCxnSpPr>
              <a:stCxn id="229" idx="6"/>
              <a:endCxn id="231" idx="2"/>
            </p:cNvCxnSpPr>
            <p:nvPr/>
          </p:nvCxnSpPr>
          <p:spPr>
            <a:xfrm>
              <a:off x="10574850" y="2864550"/>
              <a:ext cx="257700" cy="228600"/>
            </a:xfrm>
            <a:prstGeom prst="straightConnector1">
              <a:avLst/>
            </a:prstGeom>
            <a:noFill/>
            <a:ln cap="flat" cmpd="sng" w="19050">
              <a:solidFill>
                <a:srgbClr val="001E33"/>
              </a:solidFill>
              <a:prstDash val="dash"/>
              <a:round/>
              <a:headEnd len="sm" w="sm" type="none"/>
              <a:tailEnd len="sm" w="sm" type="none"/>
            </a:ln>
          </p:spPr>
        </p:cxnSp>
        <p:cxnSp>
          <p:nvCxnSpPr>
            <p:cNvPr id="239" name="Google Shape;239;p38"/>
            <p:cNvCxnSpPr>
              <a:stCxn id="235" idx="7"/>
              <a:endCxn id="231" idx="3"/>
            </p:cNvCxnSpPr>
            <p:nvPr/>
          </p:nvCxnSpPr>
          <p:spPr>
            <a:xfrm flipH="1" rot="10800000">
              <a:off x="10534475" y="3200029"/>
              <a:ext cx="338400" cy="167100"/>
            </a:xfrm>
            <a:prstGeom prst="straightConnector1">
              <a:avLst/>
            </a:prstGeom>
            <a:noFill/>
            <a:ln cap="flat" cmpd="sng" w="19050">
              <a:solidFill>
                <a:srgbClr val="001E33"/>
              </a:solidFill>
              <a:prstDash val="dash"/>
              <a:round/>
              <a:headEnd len="sm" w="sm" type="none"/>
              <a:tailEnd len="sm" w="sm" type="none"/>
            </a:ln>
          </p:spPr>
        </p:cxnSp>
        <p:cxnSp>
          <p:nvCxnSpPr>
            <p:cNvPr id="240" name="Google Shape;240;p38"/>
            <p:cNvCxnSpPr>
              <a:stCxn id="229" idx="7"/>
              <a:endCxn id="230" idx="2"/>
            </p:cNvCxnSpPr>
            <p:nvPr/>
          </p:nvCxnSpPr>
          <p:spPr>
            <a:xfrm flipH="1" rot="10800000">
              <a:off x="10534475" y="2559829"/>
              <a:ext cx="298200" cy="197700"/>
            </a:xfrm>
            <a:prstGeom prst="straightConnector1">
              <a:avLst/>
            </a:prstGeom>
            <a:noFill/>
            <a:ln cap="flat" cmpd="sng" w="19050">
              <a:solidFill>
                <a:srgbClr val="001E33"/>
              </a:solidFill>
              <a:prstDash val="dash"/>
              <a:round/>
              <a:headEnd len="sm" w="sm" type="none"/>
              <a:tailEnd len="sm" w="sm" type="none"/>
            </a:ln>
          </p:spPr>
        </p:cxnSp>
        <p:cxnSp>
          <p:nvCxnSpPr>
            <p:cNvPr id="241" name="Google Shape;241;p38"/>
            <p:cNvCxnSpPr>
              <a:stCxn id="228" idx="7"/>
              <a:endCxn id="232" idx="3"/>
            </p:cNvCxnSpPr>
            <p:nvPr/>
          </p:nvCxnSpPr>
          <p:spPr>
            <a:xfrm flipH="1" rot="10800000">
              <a:off x="10534475" y="2057029"/>
              <a:ext cx="338400" cy="90900"/>
            </a:xfrm>
            <a:prstGeom prst="straightConnector1">
              <a:avLst/>
            </a:prstGeom>
            <a:noFill/>
            <a:ln cap="flat" cmpd="sng" w="19050">
              <a:solidFill>
                <a:srgbClr val="001E33"/>
              </a:solidFill>
              <a:prstDash val="dash"/>
              <a:round/>
              <a:headEnd len="sm" w="sm" type="none"/>
              <a:tailEnd len="sm" w="sm" type="none"/>
            </a:ln>
          </p:spPr>
        </p:cxnSp>
        <p:cxnSp>
          <p:nvCxnSpPr>
            <p:cNvPr id="242" name="Google Shape;242;p38"/>
            <p:cNvCxnSpPr>
              <a:stCxn id="230" idx="7"/>
              <a:endCxn id="234" idx="2"/>
            </p:cNvCxnSpPr>
            <p:nvPr/>
          </p:nvCxnSpPr>
          <p:spPr>
            <a:xfrm flipH="1" rot="10800000">
              <a:off x="11067875" y="2176729"/>
              <a:ext cx="293100" cy="276000"/>
            </a:xfrm>
            <a:prstGeom prst="straightConnector1">
              <a:avLst/>
            </a:prstGeom>
            <a:noFill/>
            <a:ln cap="flat" cmpd="sng" w="19050">
              <a:solidFill>
                <a:srgbClr val="001E33"/>
              </a:solidFill>
              <a:prstDash val="dash"/>
              <a:round/>
              <a:headEnd len="sm" w="sm" type="none"/>
              <a:tailEnd len="sm" w="sm" type="none"/>
            </a:ln>
          </p:spPr>
        </p:cxnSp>
        <p:cxnSp>
          <p:nvCxnSpPr>
            <p:cNvPr id="243" name="Google Shape;243;p38"/>
            <p:cNvCxnSpPr>
              <a:stCxn id="232" idx="5"/>
              <a:endCxn id="233" idx="1"/>
            </p:cNvCxnSpPr>
            <p:nvPr/>
          </p:nvCxnSpPr>
          <p:spPr>
            <a:xfrm>
              <a:off x="11067875" y="2057171"/>
              <a:ext cx="333600" cy="705300"/>
            </a:xfrm>
            <a:prstGeom prst="straightConnector1">
              <a:avLst/>
            </a:prstGeom>
            <a:noFill/>
            <a:ln cap="flat" cmpd="sng" w="19050">
              <a:solidFill>
                <a:srgbClr val="001E33"/>
              </a:solidFill>
              <a:prstDash val="dash"/>
              <a:round/>
              <a:headEnd len="sm" w="sm" type="none"/>
              <a:tailEnd len="sm" w="sm" type="none"/>
            </a:ln>
          </p:spPr>
        </p:cxnSp>
        <p:cxnSp>
          <p:nvCxnSpPr>
            <p:cNvPr id="244" name="Google Shape;244;p38"/>
            <p:cNvCxnSpPr>
              <a:stCxn id="231" idx="6"/>
              <a:endCxn id="233" idx="2"/>
            </p:cNvCxnSpPr>
            <p:nvPr/>
          </p:nvCxnSpPr>
          <p:spPr>
            <a:xfrm flipH="1" rot="10800000">
              <a:off x="11108250" y="2869650"/>
              <a:ext cx="252900" cy="223500"/>
            </a:xfrm>
            <a:prstGeom prst="straightConnector1">
              <a:avLst/>
            </a:prstGeom>
            <a:noFill/>
            <a:ln cap="flat" cmpd="sng" w="19050">
              <a:solidFill>
                <a:srgbClr val="001E33"/>
              </a:solidFill>
              <a:prstDash val="dash"/>
              <a:round/>
              <a:headEnd len="sm" w="sm" type="none"/>
              <a:tailEnd len="sm" w="sm" type="none"/>
            </a:ln>
          </p:spPr>
        </p:cxnSp>
        <p:cxnSp>
          <p:nvCxnSpPr>
            <p:cNvPr id="245" name="Google Shape;245;p38"/>
            <p:cNvCxnSpPr>
              <a:stCxn id="230" idx="6"/>
              <a:endCxn id="233" idx="1"/>
            </p:cNvCxnSpPr>
            <p:nvPr/>
          </p:nvCxnSpPr>
          <p:spPr>
            <a:xfrm>
              <a:off x="11108250" y="2559750"/>
              <a:ext cx="293100" cy="202800"/>
            </a:xfrm>
            <a:prstGeom prst="straightConnector1">
              <a:avLst/>
            </a:prstGeom>
            <a:noFill/>
            <a:ln cap="flat" cmpd="sng" w="19050">
              <a:solidFill>
                <a:srgbClr val="001E33"/>
              </a:solidFill>
              <a:prstDash val="dash"/>
              <a:round/>
              <a:headEnd len="sm" w="sm" type="none"/>
              <a:tailEnd len="sm" w="sm" type="none"/>
            </a:ln>
          </p:spPr>
        </p:cxnSp>
        <p:cxnSp>
          <p:nvCxnSpPr>
            <p:cNvPr id="246" name="Google Shape;246;p38"/>
            <p:cNvCxnSpPr>
              <a:stCxn id="231" idx="7"/>
              <a:endCxn id="234" idx="3"/>
            </p:cNvCxnSpPr>
            <p:nvPr/>
          </p:nvCxnSpPr>
          <p:spPr>
            <a:xfrm flipH="1" rot="10800000">
              <a:off x="11067875" y="2283529"/>
              <a:ext cx="333600" cy="702600"/>
            </a:xfrm>
            <a:prstGeom prst="straightConnector1">
              <a:avLst/>
            </a:prstGeom>
            <a:noFill/>
            <a:ln cap="flat" cmpd="sng" w="19050">
              <a:solidFill>
                <a:srgbClr val="001E33"/>
              </a:solidFill>
              <a:prstDash val="dash"/>
              <a:round/>
              <a:headEnd len="sm" w="sm" type="none"/>
              <a:tailEnd len="sm" w="sm" type="none"/>
            </a:ln>
          </p:spPr>
        </p:cxnSp>
      </p:grpSp>
      <p:sp>
        <p:nvSpPr>
          <p:cNvPr id="247" name="Google Shape;247;p38"/>
          <p:cNvSpPr/>
          <p:nvPr/>
        </p:nvSpPr>
        <p:spPr>
          <a:xfrm>
            <a:off x="6201687" y="41824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Algoritmo de</a:t>
            </a:r>
            <a:br>
              <a:rPr b="1" i="0" lang="en-US" sz="2200" u="none" cap="none" strike="noStrike">
                <a:solidFill>
                  <a:srgbClr val="001E33"/>
                </a:solidFill>
                <a:latin typeface="Arial"/>
                <a:ea typeface="Arial"/>
                <a:cs typeface="Arial"/>
                <a:sym typeface="Arial"/>
              </a:rPr>
            </a:br>
            <a:r>
              <a:rPr b="1" i="0" lang="en-US" sz="2200" u="none" cap="none" strike="noStrike">
                <a:solidFill>
                  <a:srgbClr val="001E33"/>
                </a:solidFill>
                <a:latin typeface="Arial"/>
                <a:ea typeface="Arial"/>
                <a:cs typeface="Arial"/>
                <a:sym typeface="Arial"/>
              </a:rPr>
              <a:t>Clasificación</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48" name="Google Shape;248;p38"/>
          <p:cNvSpPr/>
          <p:nvPr/>
        </p:nvSpPr>
        <p:spPr>
          <a:xfrm>
            <a:off x="8944887" y="41824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Modelo de</a:t>
            </a:r>
            <a:br>
              <a:rPr b="1" i="0" lang="en-US" sz="2200" u="none" cap="none" strike="noStrike">
                <a:solidFill>
                  <a:srgbClr val="001E33"/>
                </a:solidFill>
                <a:latin typeface="Arial"/>
                <a:ea typeface="Arial"/>
                <a:cs typeface="Arial"/>
                <a:sym typeface="Arial"/>
              </a:rPr>
            </a:br>
            <a:r>
              <a:rPr b="1" i="0" lang="en-US" sz="2200" u="none" cap="none" strike="noStrike">
                <a:solidFill>
                  <a:srgbClr val="001E33"/>
                </a:solidFill>
                <a:latin typeface="Arial"/>
                <a:ea typeface="Arial"/>
                <a:cs typeface="Arial"/>
                <a:sym typeface="Arial"/>
              </a:rPr>
              <a:t>Clasificación</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cxnSp>
        <p:nvCxnSpPr>
          <p:cNvPr id="249" name="Google Shape;249;p38"/>
          <p:cNvCxnSpPr>
            <a:stCxn id="218" idx="3"/>
          </p:cNvCxnSpPr>
          <p:nvPr/>
        </p:nvCxnSpPr>
        <p:spPr>
          <a:xfrm>
            <a:off x="2807200" y="1640689"/>
            <a:ext cx="4249500" cy="1192500"/>
          </a:xfrm>
          <a:prstGeom prst="straightConnector1">
            <a:avLst/>
          </a:prstGeom>
          <a:noFill/>
          <a:ln cap="flat" cmpd="sng" w="38100">
            <a:solidFill>
              <a:schemeClr val="accent5"/>
            </a:solidFill>
            <a:prstDash val="solid"/>
            <a:round/>
            <a:headEnd len="sm" w="sm" type="none"/>
            <a:tailEnd len="med" w="med" type="triangle"/>
          </a:ln>
        </p:spPr>
      </p:cxnSp>
      <p:cxnSp>
        <p:nvCxnSpPr>
          <p:cNvPr id="250" name="Google Shape;250;p38"/>
          <p:cNvCxnSpPr/>
          <p:nvPr/>
        </p:nvCxnSpPr>
        <p:spPr>
          <a:xfrm flipH="1" rot="10800000">
            <a:off x="2883401" y="3627650"/>
            <a:ext cx="4140600" cy="552000"/>
          </a:xfrm>
          <a:prstGeom prst="straightConnector1">
            <a:avLst/>
          </a:prstGeom>
          <a:noFill/>
          <a:ln cap="flat" cmpd="sng" w="38100">
            <a:solidFill>
              <a:schemeClr val="accent5"/>
            </a:solidFill>
            <a:prstDash val="solid"/>
            <a:round/>
            <a:headEnd len="sm" w="sm" type="none"/>
            <a:tailEnd len="med" w="med" type="triangle"/>
          </a:ln>
        </p:spPr>
      </p:cxnSp>
      <p:cxnSp>
        <p:nvCxnSpPr>
          <p:cNvPr id="251" name="Google Shape;251;p38"/>
          <p:cNvCxnSpPr/>
          <p:nvPr/>
        </p:nvCxnSpPr>
        <p:spPr>
          <a:xfrm flipH="1" rot="10800000">
            <a:off x="9293975" y="3229200"/>
            <a:ext cx="834900" cy="9300"/>
          </a:xfrm>
          <a:prstGeom prst="straightConnector1">
            <a:avLst/>
          </a:prstGeom>
          <a:noFill/>
          <a:ln cap="flat" cmpd="sng" w="38100">
            <a:solidFill>
              <a:schemeClr val="accent5"/>
            </a:solidFill>
            <a:prstDash val="solid"/>
            <a:round/>
            <a:headEnd len="sm" w="sm" type="none"/>
            <a:tailEnd len="med" w="med" type="triangle"/>
          </a:ln>
        </p:spPr>
      </p:cxnSp>
      <p:sp>
        <p:nvSpPr>
          <p:cNvPr id="252" name="Google Shape;252;p38"/>
          <p:cNvSpPr/>
          <p:nvPr/>
        </p:nvSpPr>
        <p:spPr>
          <a:xfrm>
            <a:off x="5130975" y="5065525"/>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3" name="Google Shape;253;p38"/>
          <p:cNvSpPr/>
          <p:nvPr/>
        </p:nvSpPr>
        <p:spPr>
          <a:xfrm>
            <a:off x="4163690" y="9200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rotWithShape="1">
          <a:blip r:embed="rId3">
            <a:alphaModFix/>
          </a:blip>
          <a:srcRect b="0" l="0" r="0" t="0"/>
          <a:stretch/>
        </p:blipFill>
        <p:spPr>
          <a:xfrm>
            <a:off x="-14964" y="2159"/>
            <a:ext cx="12196077" cy="6855841"/>
          </a:xfrm>
          <a:prstGeom prst="rect">
            <a:avLst/>
          </a:prstGeom>
          <a:noFill/>
          <a:ln>
            <a:noFill/>
          </a:ln>
        </p:spPr>
      </p:pic>
      <p:sp>
        <p:nvSpPr>
          <p:cNvPr id="259" name="Google Shape;259;p39"/>
          <p:cNvSpPr/>
          <p:nvPr/>
        </p:nvSpPr>
        <p:spPr>
          <a:xfrm>
            <a:off x="265325" y="376925"/>
            <a:ext cx="3462600"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Proceso de validación</a:t>
            </a:r>
            <a:endParaRPr b="0" i="0" sz="2200" u="none" cap="none" strike="noStrike">
              <a:solidFill>
                <a:srgbClr val="000000"/>
              </a:solidFill>
              <a:latin typeface="Arial"/>
              <a:ea typeface="Arial"/>
              <a:cs typeface="Arial"/>
              <a:sym typeface="Arial"/>
            </a:endParaRPr>
          </a:p>
        </p:txBody>
      </p:sp>
      <p:sp>
        <p:nvSpPr>
          <p:cNvPr id="260" name="Google Shape;260;p39"/>
          <p:cNvSpPr/>
          <p:nvPr/>
        </p:nvSpPr>
        <p:spPr>
          <a:xfrm>
            <a:off x="4804080" y="412800"/>
            <a:ext cx="2402700" cy="302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61" name="Google Shape;261;p39"/>
          <p:cNvSpPr/>
          <p:nvPr/>
        </p:nvSpPr>
        <p:spPr>
          <a:xfrm>
            <a:off x="8229600" y="124200"/>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62" name="Google Shape;262;p39"/>
          <p:cNvSpPr/>
          <p:nvPr/>
        </p:nvSpPr>
        <p:spPr>
          <a:xfrm>
            <a:off x="-86013" y="41660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Imagen del ganado</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63" name="Google Shape;263;p39"/>
          <p:cNvSpPr/>
          <p:nvPr/>
        </p:nvSpPr>
        <p:spPr>
          <a:xfrm>
            <a:off x="3728050" y="2200875"/>
            <a:ext cx="2221200" cy="1767300"/>
          </a:xfrm>
          <a:prstGeom prst="cube">
            <a:avLst>
              <a:gd fmla="val 25000"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Algoritmo de Nearest-LZ77</a:t>
            </a:r>
            <a:endParaRPr b="1" i="0" sz="2200" u="none" cap="none" strike="noStrike">
              <a:solidFill>
                <a:srgbClr val="001E33"/>
              </a:solidFill>
              <a:latin typeface="Arial"/>
              <a:ea typeface="Arial"/>
              <a:cs typeface="Arial"/>
              <a:sym typeface="Arial"/>
            </a:endParaRPr>
          </a:p>
        </p:txBody>
      </p:sp>
      <p:grpSp>
        <p:nvGrpSpPr>
          <p:cNvPr id="264" name="Google Shape;264;p39"/>
          <p:cNvGrpSpPr/>
          <p:nvPr/>
        </p:nvGrpSpPr>
        <p:grpSpPr>
          <a:xfrm>
            <a:off x="7004650" y="2094975"/>
            <a:ext cx="1337625" cy="2131500"/>
            <a:chOff x="10299150" y="1494000"/>
            <a:chExt cx="1337625" cy="2131500"/>
          </a:xfrm>
        </p:grpSpPr>
        <p:sp>
          <p:nvSpPr>
            <p:cNvPr id="265" name="Google Shape;265;p39"/>
            <p:cNvSpPr/>
            <p:nvPr/>
          </p:nvSpPr>
          <p:spPr>
            <a:xfrm>
              <a:off x="10299150" y="14940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9"/>
            <p:cNvSpPr/>
            <p:nvPr/>
          </p:nvSpPr>
          <p:spPr>
            <a:xfrm>
              <a:off x="10299150" y="21036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9"/>
            <p:cNvSpPr/>
            <p:nvPr/>
          </p:nvSpPr>
          <p:spPr>
            <a:xfrm>
              <a:off x="10299150" y="27132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9"/>
            <p:cNvSpPr/>
            <p:nvPr/>
          </p:nvSpPr>
          <p:spPr>
            <a:xfrm>
              <a:off x="10832550" y="24084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p:nvPr/>
          </p:nvSpPr>
          <p:spPr>
            <a:xfrm>
              <a:off x="10832550" y="29418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9"/>
            <p:cNvSpPr/>
            <p:nvPr/>
          </p:nvSpPr>
          <p:spPr>
            <a:xfrm>
              <a:off x="10832550" y="17988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9"/>
            <p:cNvSpPr/>
            <p:nvPr/>
          </p:nvSpPr>
          <p:spPr>
            <a:xfrm>
              <a:off x="11361075" y="2718275"/>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9"/>
            <p:cNvSpPr/>
            <p:nvPr/>
          </p:nvSpPr>
          <p:spPr>
            <a:xfrm>
              <a:off x="11361075" y="20253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9"/>
            <p:cNvSpPr/>
            <p:nvPr/>
          </p:nvSpPr>
          <p:spPr>
            <a:xfrm>
              <a:off x="10299150" y="3322800"/>
              <a:ext cx="275700" cy="302700"/>
            </a:xfrm>
            <a:prstGeom prst="ellipse">
              <a:avLst/>
            </a:prstGeom>
            <a:solidFill>
              <a:srgbClr val="001E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39"/>
            <p:cNvCxnSpPr>
              <a:stCxn id="265" idx="5"/>
              <a:endCxn id="270" idx="2"/>
            </p:cNvCxnSpPr>
            <p:nvPr/>
          </p:nvCxnSpPr>
          <p:spPr>
            <a:xfrm>
              <a:off x="10534475" y="1752371"/>
              <a:ext cx="298200" cy="197700"/>
            </a:xfrm>
            <a:prstGeom prst="straightConnector1">
              <a:avLst/>
            </a:prstGeom>
            <a:noFill/>
            <a:ln cap="flat" cmpd="sng" w="19050">
              <a:solidFill>
                <a:srgbClr val="001E33"/>
              </a:solidFill>
              <a:prstDash val="dash"/>
              <a:round/>
              <a:headEnd len="sm" w="sm" type="none"/>
              <a:tailEnd len="sm" w="sm" type="none"/>
            </a:ln>
          </p:spPr>
        </p:cxnSp>
        <p:cxnSp>
          <p:nvCxnSpPr>
            <p:cNvPr id="275" name="Google Shape;275;p39"/>
            <p:cNvCxnSpPr>
              <a:stCxn id="266" idx="6"/>
              <a:endCxn id="268" idx="1"/>
            </p:cNvCxnSpPr>
            <p:nvPr/>
          </p:nvCxnSpPr>
          <p:spPr>
            <a:xfrm>
              <a:off x="10574850" y="2254950"/>
              <a:ext cx="298200" cy="197700"/>
            </a:xfrm>
            <a:prstGeom prst="straightConnector1">
              <a:avLst/>
            </a:prstGeom>
            <a:noFill/>
            <a:ln cap="flat" cmpd="sng" w="19050">
              <a:solidFill>
                <a:srgbClr val="001E33"/>
              </a:solidFill>
              <a:prstDash val="dash"/>
              <a:round/>
              <a:headEnd len="sm" w="sm" type="none"/>
              <a:tailEnd len="sm" w="sm" type="none"/>
            </a:ln>
          </p:spPr>
        </p:cxnSp>
        <p:cxnSp>
          <p:nvCxnSpPr>
            <p:cNvPr id="276" name="Google Shape;276;p39"/>
            <p:cNvCxnSpPr>
              <a:stCxn id="267" idx="6"/>
              <a:endCxn id="269" idx="2"/>
            </p:cNvCxnSpPr>
            <p:nvPr/>
          </p:nvCxnSpPr>
          <p:spPr>
            <a:xfrm>
              <a:off x="10574850" y="2864550"/>
              <a:ext cx="257700" cy="228600"/>
            </a:xfrm>
            <a:prstGeom prst="straightConnector1">
              <a:avLst/>
            </a:prstGeom>
            <a:noFill/>
            <a:ln cap="flat" cmpd="sng" w="19050">
              <a:solidFill>
                <a:srgbClr val="001E33"/>
              </a:solidFill>
              <a:prstDash val="dash"/>
              <a:round/>
              <a:headEnd len="sm" w="sm" type="none"/>
              <a:tailEnd len="sm" w="sm" type="none"/>
            </a:ln>
          </p:spPr>
        </p:cxnSp>
        <p:cxnSp>
          <p:nvCxnSpPr>
            <p:cNvPr id="277" name="Google Shape;277;p39"/>
            <p:cNvCxnSpPr>
              <a:stCxn id="273" idx="7"/>
              <a:endCxn id="269" idx="3"/>
            </p:cNvCxnSpPr>
            <p:nvPr/>
          </p:nvCxnSpPr>
          <p:spPr>
            <a:xfrm flipH="1" rot="10800000">
              <a:off x="10534475" y="3200029"/>
              <a:ext cx="338400" cy="167100"/>
            </a:xfrm>
            <a:prstGeom prst="straightConnector1">
              <a:avLst/>
            </a:prstGeom>
            <a:noFill/>
            <a:ln cap="flat" cmpd="sng" w="19050">
              <a:solidFill>
                <a:srgbClr val="001E33"/>
              </a:solidFill>
              <a:prstDash val="dash"/>
              <a:round/>
              <a:headEnd len="sm" w="sm" type="none"/>
              <a:tailEnd len="sm" w="sm" type="none"/>
            </a:ln>
          </p:spPr>
        </p:cxnSp>
        <p:cxnSp>
          <p:nvCxnSpPr>
            <p:cNvPr id="278" name="Google Shape;278;p39"/>
            <p:cNvCxnSpPr>
              <a:stCxn id="267" idx="7"/>
              <a:endCxn id="268" idx="2"/>
            </p:cNvCxnSpPr>
            <p:nvPr/>
          </p:nvCxnSpPr>
          <p:spPr>
            <a:xfrm flipH="1" rot="10800000">
              <a:off x="10534475" y="2559829"/>
              <a:ext cx="298200" cy="197700"/>
            </a:xfrm>
            <a:prstGeom prst="straightConnector1">
              <a:avLst/>
            </a:prstGeom>
            <a:noFill/>
            <a:ln cap="flat" cmpd="sng" w="19050">
              <a:solidFill>
                <a:srgbClr val="001E33"/>
              </a:solidFill>
              <a:prstDash val="dash"/>
              <a:round/>
              <a:headEnd len="sm" w="sm" type="none"/>
              <a:tailEnd len="sm" w="sm" type="none"/>
            </a:ln>
          </p:spPr>
        </p:cxnSp>
        <p:cxnSp>
          <p:nvCxnSpPr>
            <p:cNvPr id="279" name="Google Shape;279;p39"/>
            <p:cNvCxnSpPr>
              <a:stCxn id="266" idx="7"/>
              <a:endCxn id="270" idx="3"/>
            </p:cNvCxnSpPr>
            <p:nvPr/>
          </p:nvCxnSpPr>
          <p:spPr>
            <a:xfrm flipH="1" rot="10800000">
              <a:off x="10534475" y="2057029"/>
              <a:ext cx="338400" cy="90900"/>
            </a:xfrm>
            <a:prstGeom prst="straightConnector1">
              <a:avLst/>
            </a:prstGeom>
            <a:noFill/>
            <a:ln cap="flat" cmpd="sng" w="19050">
              <a:solidFill>
                <a:srgbClr val="001E33"/>
              </a:solidFill>
              <a:prstDash val="dash"/>
              <a:round/>
              <a:headEnd len="sm" w="sm" type="none"/>
              <a:tailEnd len="sm" w="sm" type="none"/>
            </a:ln>
          </p:spPr>
        </p:cxnSp>
        <p:cxnSp>
          <p:nvCxnSpPr>
            <p:cNvPr id="280" name="Google Shape;280;p39"/>
            <p:cNvCxnSpPr>
              <a:stCxn id="268" idx="7"/>
              <a:endCxn id="272" idx="2"/>
            </p:cNvCxnSpPr>
            <p:nvPr/>
          </p:nvCxnSpPr>
          <p:spPr>
            <a:xfrm flipH="1" rot="10800000">
              <a:off x="11067875" y="2176729"/>
              <a:ext cx="293100" cy="276000"/>
            </a:xfrm>
            <a:prstGeom prst="straightConnector1">
              <a:avLst/>
            </a:prstGeom>
            <a:noFill/>
            <a:ln cap="flat" cmpd="sng" w="19050">
              <a:solidFill>
                <a:srgbClr val="001E33"/>
              </a:solidFill>
              <a:prstDash val="dash"/>
              <a:round/>
              <a:headEnd len="sm" w="sm" type="none"/>
              <a:tailEnd len="sm" w="sm" type="none"/>
            </a:ln>
          </p:spPr>
        </p:cxnSp>
        <p:cxnSp>
          <p:nvCxnSpPr>
            <p:cNvPr id="281" name="Google Shape;281;p39"/>
            <p:cNvCxnSpPr>
              <a:stCxn id="270" idx="5"/>
              <a:endCxn id="271" idx="1"/>
            </p:cNvCxnSpPr>
            <p:nvPr/>
          </p:nvCxnSpPr>
          <p:spPr>
            <a:xfrm>
              <a:off x="11067875" y="2057171"/>
              <a:ext cx="333600" cy="705300"/>
            </a:xfrm>
            <a:prstGeom prst="straightConnector1">
              <a:avLst/>
            </a:prstGeom>
            <a:noFill/>
            <a:ln cap="flat" cmpd="sng" w="19050">
              <a:solidFill>
                <a:srgbClr val="001E33"/>
              </a:solidFill>
              <a:prstDash val="dash"/>
              <a:round/>
              <a:headEnd len="sm" w="sm" type="none"/>
              <a:tailEnd len="sm" w="sm" type="none"/>
            </a:ln>
          </p:spPr>
        </p:cxnSp>
        <p:cxnSp>
          <p:nvCxnSpPr>
            <p:cNvPr id="282" name="Google Shape;282;p39"/>
            <p:cNvCxnSpPr>
              <a:stCxn id="269" idx="6"/>
              <a:endCxn id="271" idx="2"/>
            </p:cNvCxnSpPr>
            <p:nvPr/>
          </p:nvCxnSpPr>
          <p:spPr>
            <a:xfrm flipH="1" rot="10800000">
              <a:off x="11108250" y="2869650"/>
              <a:ext cx="252900" cy="223500"/>
            </a:xfrm>
            <a:prstGeom prst="straightConnector1">
              <a:avLst/>
            </a:prstGeom>
            <a:noFill/>
            <a:ln cap="flat" cmpd="sng" w="19050">
              <a:solidFill>
                <a:srgbClr val="001E33"/>
              </a:solidFill>
              <a:prstDash val="dash"/>
              <a:round/>
              <a:headEnd len="sm" w="sm" type="none"/>
              <a:tailEnd len="sm" w="sm" type="none"/>
            </a:ln>
          </p:spPr>
        </p:cxnSp>
        <p:cxnSp>
          <p:nvCxnSpPr>
            <p:cNvPr id="283" name="Google Shape;283;p39"/>
            <p:cNvCxnSpPr>
              <a:stCxn id="268" idx="6"/>
              <a:endCxn id="271" idx="1"/>
            </p:cNvCxnSpPr>
            <p:nvPr/>
          </p:nvCxnSpPr>
          <p:spPr>
            <a:xfrm>
              <a:off x="11108250" y="2559750"/>
              <a:ext cx="293100" cy="202800"/>
            </a:xfrm>
            <a:prstGeom prst="straightConnector1">
              <a:avLst/>
            </a:prstGeom>
            <a:noFill/>
            <a:ln cap="flat" cmpd="sng" w="19050">
              <a:solidFill>
                <a:srgbClr val="001E33"/>
              </a:solidFill>
              <a:prstDash val="dash"/>
              <a:round/>
              <a:headEnd len="sm" w="sm" type="none"/>
              <a:tailEnd len="sm" w="sm" type="none"/>
            </a:ln>
          </p:spPr>
        </p:cxnSp>
        <p:cxnSp>
          <p:nvCxnSpPr>
            <p:cNvPr id="284" name="Google Shape;284;p39"/>
            <p:cNvCxnSpPr>
              <a:stCxn id="269" idx="7"/>
              <a:endCxn id="272" idx="3"/>
            </p:cNvCxnSpPr>
            <p:nvPr/>
          </p:nvCxnSpPr>
          <p:spPr>
            <a:xfrm flipH="1" rot="10800000">
              <a:off x="11067875" y="2283529"/>
              <a:ext cx="333600" cy="702600"/>
            </a:xfrm>
            <a:prstGeom prst="straightConnector1">
              <a:avLst/>
            </a:prstGeom>
            <a:noFill/>
            <a:ln cap="flat" cmpd="sng" w="19050">
              <a:solidFill>
                <a:srgbClr val="001E33"/>
              </a:solidFill>
              <a:prstDash val="dash"/>
              <a:round/>
              <a:headEnd len="sm" w="sm" type="none"/>
              <a:tailEnd len="sm" w="sm" type="none"/>
            </a:ln>
          </p:spPr>
        </p:cxnSp>
      </p:grpSp>
      <p:sp>
        <p:nvSpPr>
          <p:cNvPr id="285" name="Google Shape;285;p39"/>
          <p:cNvSpPr/>
          <p:nvPr/>
        </p:nvSpPr>
        <p:spPr>
          <a:xfrm>
            <a:off x="2925087" y="41062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 Algoritmo de</a:t>
            </a:r>
            <a:br>
              <a:rPr b="1" i="0" lang="en-US" sz="2200" u="none" cap="none" strike="noStrike">
                <a:solidFill>
                  <a:srgbClr val="001E33"/>
                </a:solidFill>
                <a:latin typeface="Arial"/>
                <a:ea typeface="Arial"/>
                <a:cs typeface="Arial"/>
                <a:sym typeface="Arial"/>
              </a:rPr>
            </a:br>
            <a:r>
              <a:rPr b="1" i="0" lang="en-US" sz="2200" u="none" cap="none" strike="noStrike">
                <a:solidFill>
                  <a:srgbClr val="001E33"/>
                </a:solidFill>
                <a:latin typeface="Arial"/>
                <a:ea typeface="Arial"/>
                <a:cs typeface="Arial"/>
                <a:sym typeface="Arial"/>
              </a:rPr>
              <a:t>Compresión</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86" name="Google Shape;286;p39"/>
          <p:cNvSpPr/>
          <p:nvPr/>
        </p:nvSpPr>
        <p:spPr>
          <a:xfrm>
            <a:off x="5820687" y="42586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Modelo de </a:t>
            </a:r>
            <a:br>
              <a:rPr b="1" i="0" lang="en-US" sz="2200" u="none" cap="none" strike="noStrike">
                <a:solidFill>
                  <a:srgbClr val="001E33"/>
                </a:solidFill>
                <a:latin typeface="Arial"/>
                <a:ea typeface="Arial"/>
                <a:cs typeface="Arial"/>
                <a:sym typeface="Arial"/>
              </a:rPr>
            </a:br>
            <a:r>
              <a:rPr b="1" i="0" lang="en-US" sz="2200" u="none" cap="none" strike="noStrike">
                <a:solidFill>
                  <a:srgbClr val="001E33"/>
                </a:solidFill>
                <a:latin typeface="Arial"/>
                <a:ea typeface="Arial"/>
                <a:cs typeface="Arial"/>
                <a:sym typeface="Arial"/>
              </a:rPr>
              <a:t>Clasificación</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cxnSp>
        <p:nvCxnSpPr>
          <p:cNvPr id="287" name="Google Shape;287;p39"/>
          <p:cNvCxnSpPr/>
          <p:nvPr/>
        </p:nvCxnSpPr>
        <p:spPr>
          <a:xfrm>
            <a:off x="2654800" y="3164688"/>
            <a:ext cx="1027800" cy="21900"/>
          </a:xfrm>
          <a:prstGeom prst="straightConnector1">
            <a:avLst/>
          </a:prstGeom>
          <a:noFill/>
          <a:ln cap="flat" cmpd="sng" w="38100">
            <a:solidFill>
              <a:schemeClr val="accent5"/>
            </a:solidFill>
            <a:prstDash val="solid"/>
            <a:round/>
            <a:headEnd len="sm" w="sm" type="none"/>
            <a:tailEnd len="med" w="med" type="triangle"/>
          </a:ln>
        </p:spPr>
      </p:cxnSp>
      <p:cxnSp>
        <p:nvCxnSpPr>
          <p:cNvPr id="288" name="Google Shape;288;p39"/>
          <p:cNvCxnSpPr/>
          <p:nvPr/>
        </p:nvCxnSpPr>
        <p:spPr>
          <a:xfrm flipH="1" rot="10800000">
            <a:off x="6017350" y="3229238"/>
            <a:ext cx="834900" cy="9300"/>
          </a:xfrm>
          <a:prstGeom prst="straightConnector1">
            <a:avLst/>
          </a:prstGeom>
          <a:noFill/>
          <a:ln cap="flat" cmpd="sng" w="38100">
            <a:solidFill>
              <a:schemeClr val="accent5"/>
            </a:solidFill>
            <a:prstDash val="solid"/>
            <a:round/>
            <a:headEnd len="sm" w="sm" type="none"/>
            <a:tailEnd len="med" w="med" type="triangle"/>
          </a:ln>
        </p:spPr>
      </p:cxnSp>
      <p:cxnSp>
        <p:nvCxnSpPr>
          <p:cNvPr id="289" name="Google Shape;289;p39"/>
          <p:cNvCxnSpPr/>
          <p:nvPr/>
        </p:nvCxnSpPr>
        <p:spPr>
          <a:xfrm flipH="1" rot="10800000">
            <a:off x="8493075" y="3229250"/>
            <a:ext cx="834900" cy="9300"/>
          </a:xfrm>
          <a:prstGeom prst="straightConnector1">
            <a:avLst/>
          </a:prstGeom>
          <a:noFill/>
          <a:ln cap="flat" cmpd="sng" w="38100">
            <a:solidFill>
              <a:schemeClr val="accent5"/>
            </a:solidFill>
            <a:prstDash val="solid"/>
            <a:round/>
            <a:headEnd len="sm" w="sm" type="none"/>
            <a:tailEnd len="med" w="med" type="triangle"/>
          </a:ln>
        </p:spPr>
      </p:cxnSp>
      <p:pic>
        <p:nvPicPr>
          <p:cNvPr id="290" name="Google Shape;290;p39"/>
          <p:cNvPicPr preferRelativeResize="0"/>
          <p:nvPr/>
        </p:nvPicPr>
        <p:blipFill rotWithShape="1">
          <a:blip r:embed="rId4">
            <a:alphaModFix/>
          </a:blip>
          <a:srcRect b="0" l="0" r="0" t="0"/>
          <a:stretch/>
        </p:blipFill>
        <p:spPr>
          <a:xfrm>
            <a:off x="553100" y="2455703"/>
            <a:ext cx="2114699" cy="1407598"/>
          </a:xfrm>
          <a:prstGeom prst="rect">
            <a:avLst/>
          </a:prstGeom>
          <a:noFill/>
          <a:ln cap="flat" cmpd="sng" w="38100">
            <a:solidFill>
              <a:srgbClr val="001E33"/>
            </a:solidFill>
            <a:prstDash val="solid"/>
            <a:round/>
            <a:headEnd len="sm" w="sm" type="none"/>
            <a:tailEnd len="sm" w="sm" type="none"/>
          </a:ln>
        </p:spPr>
      </p:pic>
      <p:sp>
        <p:nvSpPr>
          <p:cNvPr id="291" name="Google Shape;291;p39"/>
          <p:cNvSpPr/>
          <p:nvPr/>
        </p:nvSpPr>
        <p:spPr>
          <a:xfrm>
            <a:off x="9297200" y="2262500"/>
            <a:ext cx="2480700" cy="1702200"/>
          </a:xfrm>
          <a:prstGeom prst="wedgeEllipseCallout">
            <a:avLst>
              <a:gd fmla="val -20833" name="adj1"/>
              <a:gd fmla="val 62500" name="adj2"/>
            </a:avLst>
          </a:prstGeom>
          <a:solidFill>
            <a:srgbClr val="001E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00AADB"/>
                </a:solidFill>
                <a:latin typeface="Arial"/>
                <a:ea typeface="Arial"/>
                <a:cs typeface="Arial"/>
                <a:sym typeface="Arial"/>
              </a:rPr>
              <a:t>Está enfermo</a:t>
            </a:r>
            <a:endParaRPr b="1" i="0" sz="2100" u="none" cap="none" strike="noStrike">
              <a:solidFill>
                <a:srgbClr val="00AADB"/>
              </a:solidFill>
              <a:latin typeface="Arial"/>
              <a:ea typeface="Arial"/>
              <a:cs typeface="Arial"/>
              <a:sym typeface="Arial"/>
            </a:endParaRPr>
          </a:p>
        </p:txBody>
      </p:sp>
      <p:sp>
        <p:nvSpPr>
          <p:cNvPr id="292" name="Google Shape;292;p39"/>
          <p:cNvSpPr/>
          <p:nvPr/>
        </p:nvSpPr>
        <p:spPr>
          <a:xfrm>
            <a:off x="8411487" y="4258675"/>
            <a:ext cx="3544500" cy="759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1E33"/>
                </a:solidFill>
                <a:latin typeface="Arial"/>
                <a:ea typeface="Arial"/>
                <a:cs typeface="Arial"/>
                <a:sym typeface="Arial"/>
              </a:rPr>
              <a:t>Salida</a:t>
            </a:r>
            <a:endParaRPr b="1" i="0" sz="2200" u="none" cap="none" strike="noStrike">
              <a:solidFill>
                <a:srgbClr val="001E3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1E33"/>
              </a:solidFill>
              <a:latin typeface="Arial"/>
              <a:ea typeface="Arial"/>
              <a:cs typeface="Arial"/>
              <a:sym typeface="Arial"/>
            </a:endParaRPr>
          </a:p>
        </p:txBody>
      </p:sp>
      <p:sp>
        <p:nvSpPr>
          <p:cNvPr id="293" name="Google Shape;293;p39"/>
          <p:cNvSpPr/>
          <p:nvPr/>
        </p:nvSpPr>
        <p:spPr>
          <a:xfrm>
            <a:off x="4902375" y="5294125"/>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accent2"/>
              </a:solidFill>
              <a:latin typeface="Arial"/>
              <a:ea typeface="Arial"/>
              <a:cs typeface="Arial"/>
              <a:sym typeface="Arial"/>
            </a:endParaRPr>
          </a:p>
        </p:txBody>
      </p:sp>
      <p:sp>
        <p:nvSpPr>
          <p:cNvPr id="294" name="Google Shape;294;p39"/>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0"/>
          <p:cNvPicPr preferRelativeResize="0"/>
          <p:nvPr/>
        </p:nvPicPr>
        <p:blipFill rotWithShape="1">
          <a:blip r:embed="rId3">
            <a:alphaModFix/>
          </a:blip>
          <a:srcRect b="0" l="0" r="0" t="0"/>
          <a:stretch/>
        </p:blipFill>
        <p:spPr>
          <a:xfrm>
            <a:off x="-2880" y="0"/>
            <a:ext cx="12196080" cy="6855840"/>
          </a:xfrm>
          <a:prstGeom prst="rect">
            <a:avLst/>
          </a:prstGeom>
          <a:noFill/>
          <a:ln>
            <a:noFill/>
          </a:ln>
        </p:spPr>
      </p:pic>
      <p:sp>
        <p:nvSpPr>
          <p:cNvPr id="300" name="Google Shape;300;p40"/>
          <p:cNvSpPr/>
          <p:nvPr/>
        </p:nvSpPr>
        <p:spPr>
          <a:xfrm>
            <a:off x="265324" y="376925"/>
            <a:ext cx="7348425"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Diseño del algoritmo de compresión con pérdida</a:t>
            </a:r>
            <a:endParaRPr b="0" i="0" sz="2200" u="none" cap="none" strike="noStrike">
              <a:solidFill>
                <a:srgbClr val="000000"/>
              </a:solidFill>
              <a:latin typeface="Arial"/>
              <a:ea typeface="Arial"/>
              <a:cs typeface="Arial"/>
              <a:sym typeface="Arial"/>
            </a:endParaRPr>
          </a:p>
        </p:txBody>
      </p:sp>
      <p:sp>
        <p:nvSpPr>
          <p:cNvPr id="301" name="Google Shape;301;p40"/>
          <p:cNvSpPr/>
          <p:nvPr/>
        </p:nvSpPr>
        <p:spPr>
          <a:xfrm>
            <a:off x="177057" y="4993080"/>
            <a:ext cx="6307500" cy="95265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1E33"/>
                </a:solidFill>
                <a:latin typeface="Arial"/>
                <a:ea typeface="Arial"/>
                <a:cs typeface="Arial"/>
                <a:sym typeface="Arial"/>
              </a:rPr>
              <a:t>La compresión de la imagen se hace por medio del algoritmo nearest, el cual toma un pixel de la imagen de cada cuatro de la imagen original para agregarlo a una nueva imagen comprimida con la mitad del tamaño de la original.</a:t>
            </a:r>
            <a:endParaRPr b="0" i="0" sz="1400" u="none" cap="none" strike="noStrike">
              <a:solidFill>
                <a:srgbClr val="000000"/>
              </a:solidFill>
              <a:latin typeface="Arial"/>
              <a:ea typeface="Arial"/>
              <a:cs typeface="Arial"/>
              <a:sym typeface="Arial"/>
            </a:endParaRPr>
          </a:p>
        </p:txBody>
      </p:sp>
      <p:pic>
        <p:nvPicPr>
          <p:cNvPr id="302" name="Google Shape;302;p40"/>
          <p:cNvPicPr preferRelativeResize="0"/>
          <p:nvPr/>
        </p:nvPicPr>
        <p:blipFill rotWithShape="1">
          <a:blip r:embed="rId4">
            <a:alphaModFix/>
          </a:blip>
          <a:srcRect b="0" l="0" r="0" t="0"/>
          <a:stretch/>
        </p:blipFill>
        <p:spPr>
          <a:xfrm>
            <a:off x="7613750" y="2039935"/>
            <a:ext cx="3498750" cy="2624063"/>
          </a:xfrm>
          <a:prstGeom prst="rect">
            <a:avLst/>
          </a:prstGeom>
          <a:noFill/>
          <a:ln>
            <a:noFill/>
          </a:ln>
        </p:spPr>
      </p:pic>
      <p:pic>
        <p:nvPicPr>
          <p:cNvPr id="303" name="Google Shape;303;p40"/>
          <p:cNvPicPr preferRelativeResize="0"/>
          <p:nvPr/>
        </p:nvPicPr>
        <p:blipFill rotWithShape="1">
          <a:blip r:embed="rId5">
            <a:alphaModFix/>
          </a:blip>
          <a:srcRect b="0" l="0" r="0" t="0"/>
          <a:stretch/>
        </p:blipFill>
        <p:spPr>
          <a:xfrm>
            <a:off x="1159690" y="1733862"/>
            <a:ext cx="3946959" cy="3075075"/>
          </a:xfrm>
          <a:prstGeom prst="rect">
            <a:avLst/>
          </a:prstGeom>
          <a:noFill/>
          <a:ln>
            <a:noFill/>
          </a:ln>
        </p:spPr>
      </p:pic>
      <p:sp>
        <p:nvSpPr>
          <p:cNvPr id="304" name="Google Shape;304;p40"/>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1"/>
          <p:cNvPicPr preferRelativeResize="0"/>
          <p:nvPr/>
        </p:nvPicPr>
        <p:blipFill rotWithShape="1">
          <a:blip r:embed="rId3">
            <a:alphaModFix/>
          </a:blip>
          <a:srcRect b="0" l="0" r="0" t="0"/>
          <a:stretch/>
        </p:blipFill>
        <p:spPr>
          <a:xfrm>
            <a:off x="-4080" y="0"/>
            <a:ext cx="12196080" cy="6855840"/>
          </a:xfrm>
          <a:prstGeom prst="rect">
            <a:avLst/>
          </a:prstGeom>
          <a:noFill/>
          <a:ln>
            <a:noFill/>
          </a:ln>
        </p:spPr>
      </p:pic>
      <p:sp>
        <p:nvSpPr>
          <p:cNvPr id="310" name="Google Shape;310;p41"/>
          <p:cNvSpPr/>
          <p:nvPr/>
        </p:nvSpPr>
        <p:spPr>
          <a:xfrm>
            <a:off x="265328" y="376925"/>
            <a:ext cx="4959300"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Ejemplo compresión con Nearest</a:t>
            </a:r>
            <a:endParaRPr b="0" i="0" sz="2200" u="none" cap="none" strike="noStrike">
              <a:solidFill>
                <a:srgbClr val="000000"/>
              </a:solidFill>
              <a:latin typeface="Arial"/>
              <a:ea typeface="Arial"/>
              <a:cs typeface="Arial"/>
              <a:sym typeface="Arial"/>
            </a:endParaRPr>
          </a:p>
        </p:txBody>
      </p:sp>
      <p:sp>
        <p:nvSpPr>
          <p:cNvPr id="311" name="Google Shape;311;p41"/>
          <p:cNvSpPr/>
          <p:nvPr/>
        </p:nvSpPr>
        <p:spPr>
          <a:xfrm>
            <a:off x="5130975" y="5065525"/>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2" name="Google Shape;312;p41"/>
          <p:cNvSpPr/>
          <p:nvPr/>
        </p:nvSpPr>
        <p:spPr>
          <a:xfrm>
            <a:off x="4163690" y="9200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descr="Vaca acostada en el pasto&#10;&#10;Descripción generada automáticamente" id="313" name="Google Shape;313;p41"/>
          <p:cNvPicPr preferRelativeResize="0"/>
          <p:nvPr/>
        </p:nvPicPr>
        <p:blipFill rotWithShape="1">
          <a:blip r:embed="rId4">
            <a:alphaModFix/>
          </a:blip>
          <a:srcRect b="0" l="0" r="0" t="0"/>
          <a:stretch/>
        </p:blipFill>
        <p:spPr>
          <a:xfrm>
            <a:off x="499943" y="1132493"/>
            <a:ext cx="5244041" cy="3933031"/>
          </a:xfrm>
          <a:prstGeom prst="rect">
            <a:avLst/>
          </a:prstGeom>
          <a:noFill/>
          <a:ln>
            <a:noFill/>
          </a:ln>
        </p:spPr>
      </p:pic>
      <p:pic>
        <p:nvPicPr>
          <p:cNvPr descr="Imagen en blanco y negro de una vaca&#10;&#10;Descripción generada automáticamente con confianza media" id="314" name="Google Shape;314;p41"/>
          <p:cNvPicPr preferRelativeResize="0"/>
          <p:nvPr/>
        </p:nvPicPr>
        <p:blipFill rotWithShape="1">
          <a:blip r:embed="rId5">
            <a:alphaModFix/>
          </a:blip>
          <a:srcRect b="0" l="0" r="0" t="0"/>
          <a:stretch/>
        </p:blipFill>
        <p:spPr>
          <a:xfrm>
            <a:off x="6597225" y="1132493"/>
            <a:ext cx="5244042" cy="39330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2"/>
          <p:cNvPicPr preferRelativeResize="0"/>
          <p:nvPr/>
        </p:nvPicPr>
        <p:blipFill rotWithShape="1">
          <a:blip r:embed="rId3">
            <a:alphaModFix/>
          </a:blip>
          <a:srcRect b="0" l="0" r="0" t="0"/>
          <a:stretch/>
        </p:blipFill>
        <p:spPr>
          <a:xfrm>
            <a:off x="-2039" y="0"/>
            <a:ext cx="12196077" cy="6855841"/>
          </a:xfrm>
          <a:prstGeom prst="rect">
            <a:avLst/>
          </a:prstGeom>
          <a:noFill/>
          <a:ln>
            <a:noFill/>
          </a:ln>
        </p:spPr>
      </p:pic>
      <p:sp>
        <p:nvSpPr>
          <p:cNvPr id="320" name="Google Shape;320;p42"/>
          <p:cNvSpPr/>
          <p:nvPr/>
        </p:nvSpPr>
        <p:spPr>
          <a:xfrm>
            <a:off x="265328" y="376925"/>
            <a:ext cx="7031371" cy="42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Diseño del algoritmo de compresión sin pérdida</a:t>
            </a:r>
            <a:endParaRPr b="0" i="0" sz="2200" u="none" cap="none" strike="noStrike">
              <a:solidFill>
                <a:srgbClr val="000000"/>
              </a:solidFill>
              <a:latin typeface="Arial"/>
              <a:ea typeface="Arial"/>
              <a:cs typeface="Arial"/>
              <a:sym typeface="Arial"/>
            </a:endParaRPr>
          </a:p>
        </p:txBody>
      </p:sp>
      <p:pic>
        <p:nvPicPr>
          <p:cNvPr id="321" name="Google Shape;321;p42"/>
          <p:cNvPicPr preferRelativeResize="0"/>
          <p:nvPr/>
        </p:nvPicPr>
        <p:blipFill rotWithShape="1">
          <a:blip r:embed="rId4">
            <a:alphaModFix/>
          </a:blip>
          <a:srcRect b="0" l="0" r="0" t="0"/>
          <a:stretch/>
        </p:blipFill>
        <p:spPr>
          <a:xfrm>
            <a:off x="7976386" y="2201588"/>
            <a:ext cx="3488005" cy="2614301"/>
          </a:xfrm>
          <a:prstGeom prst="rect">
            <a:avLst/>
          </a:prstGeom>
          <a:noFill/>
          <a:ln>
            <a:noFill/>
          </a:ln>
        </p:spPr>
      </p:pic>
      <p:pic>
        <p:nvPicPr>
          <p:cNvPr id="322" name="Google Shape;322;p42"/>
          <p:cNvPicPr preferRelativeResize="0"/>
          <p:nvPr/>
        </p:nvPicPr>
        <p:blipFill rotWithShape="1">
          <a:blip r:embed="rId5">
            <a:alphaModFix/>
          </a:blip>
          <a:srcRect b="0" l="0" r="0" t="0"/>
          <a:stretch/>
        </p:blipFill>
        <p:spPr>
          <a:xfrm>
            <a:off x="727609" y="1234669"/>
            <a:ext cx="5715608" cy="3161445"/>
          </a:xfrm>
          <a:prstGeom prst="rect">
            <a:avLst/>
          </a:prstGeom>
          <a:noFill/>
          <a:ln>
            <a:noFill/>
          </a:ln>
        </p:spPr>
      </p:pic>
      <p:sp>
        <p:nvSpPr>
          <p:cNvPr id="323" name="Google Shape;323;p42"/>
          <p:cNvSpPr txBox="1"/>
          <p:nvPr/>
        </p:nvSpPr>
        <p:spPr>
          <a:xfrm>
            <a:off x="680142" y="4674741"/>
            <a:ext cx="6616557"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Es un algoritmo de compresión sin pérdida de datos introducida por Abraham Lempel y Jacob Ziv en 1977, el cual utiliza una sliding window que se encarga de realizar un "historial" de los caracteres ya vistos para luego encontrar todas las coincidencias con los caracteres que estamos revisando y luego éstas reemplazarlas por solo el desplazamiento y el tamaño de la repetición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3"/>
          <p:cNvPicPr preferRelativeResize="0"/>
          <p:nvPr/>
        </p:nvPicPr>
        <p:blipFill rotWithShape="1">
          <a:blip r:embed="rId3">
            <a:alphaModFix/>
          </a:blip>
          <a:srcRect b="0" l="0" r="0" t="0"/>
          <a:stretch/>
        </p:blipFill>
        <p:spPr>
          <a:xfrm>
            <a:off x="-4080" y="0"/>
            <a:ext cx="12196080" cy="6855840"/>
          </a:xfrm>
          <a:prstGeom prst="rect">
            <a:avLst/>
          </a:prstGeom>
          <a:noFill/>
          <a:ln>
            <a:noFill/>
          </a:ln>
        </p:spPr>
      </p:pic>
      <p:sp>
        <p:nvSpPr>
          <p:cNvPr id="329" name="Google Shape;329;p43"/>
          <p:cNvSpPr/>
          <p:nvPr/>
        </p:nvSpPr>
        <p:spPr>
          <a:xfrm>
            <a:off x="265328" y="376925"/>
            <a:ext cx="4959300"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Ejemplo compresión con LZ77</a:t>
            </a:r>
            <a:endParaRPr b="0" i="0" sz="2200" u="none" cap="none" strike="noStrike">
              <a:solidFill>
                <a:srgbClr val="000000"/>
              </a:solidFill>
              <a:latin typeface="Arial"/>
              <a:ea typeface="Arial"/>
              <a:cs typeface="Arial"/>
              <a:sym typeface="Arial"/>
            </a:endParaRPr>
          </a:p>
        </p:txBody>
      </p:sp>
      <p:sp>
        <p:nvSpPr>
          <p:cNvPr id="330" name="Google Shape;330;p43"/>
          <p:cNvSpPr/>
          <p:nvPr/>
        </p:nvSpPr>
        <p:spPr>
          <a:xfrm>
            <a:off x="5130975" y="5065525"/>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1" name="Google Shape;331;p43"/>
          <p:cNvSpPr/>
          <p:nvPr/>
        </p:nvSpPr>
        <p:spPr>
          <a:xfrm>
            <a:off x="4163690" y="9200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descr="Vaca acostada en el pasto&#10;&#10;Descripción generada automáticamente" id="332" name="Google Shape;332;p43"/>
          <p:cNvPicPr preferRelativeResize="0"/>
          <p:nvPr/>
        </p:nvPicPr>
        <p:blipFill rotWithShape="1">
          <a:blip r:embed="rId4">
            <a:alphaModFix/>
          </a:blip>
          <a:srcRect b="0" l="0" r="0" t="0"/>
          <a:stretch/>
        </p:blipFill>
        <p:spPr>
          <a:xfrm>
            <a:off x="499943" y="1132493"/>
            <a:ext cx="5244041" cy="3933031"/>
          </a:xfrm>
          <a:prstGeom prst="rect">
            <a:avLst/>
          </a:prstGeom>
          <a:noFill/>
          <a:ln>
            <a:noFill/>
          </a:ln>
        </p:spPr>
      </p:pic>
      <p:pic>
        <p:nvPicPr>
          <p:cNvPr descr="Vaca acostada en el pasto&#10;&#10;Descripción generada automáticamente" id="333" name="Google Shape;333;p43"/>
          <p:cNvPicPr preferRelativeResize="0"/>
          <p:nvPr/>
        </p:nvPicPr>
        <p:blipFill rotWithShape="1">
          <a:blip r:embed="rId4">
            <a:alphaModFix/>
          </a:blip>
          <a:srcRect b="0" l="0" r="0" t="0"/>
          <a:stretch/>
        </p:blipFill>
        <p:spPr>
          <a:xfrm>
            <a:off x="6248007" y="1132492"/>
            <a:ext cx="5244041" cy="39330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4"/>
          <p:cNvPicPr preferRelativeResize="0"/>
          <p:nvPr/>
        </p:nvPicPr>
        <p:blipFill rotWithShape="1">
          <a:blip r:embed="rId3">
            <a:alphaModFix/>
          </a:blip>
          <a:srcRect b="0" l="0" r="0" t="0"/>
          <a:stretch/>
        </p:blipFill>
        <p:spPr>
          <a:xfrm>
            <a:off x="-2880" y="0"/>
            <a:ext cx="12196080" cy="6855840"/>
          </a:xfrm>
          <a:prstGeom prst="rect">
            <a:avLst/>
          </a:prstGeom>
          <a:noFill/>
          <a:ln>
            <a:noFill/>
          </a:ln>
        </p:spPr>
      </p:pic>
      <p:sp>
        <p:nvSpPr>
          <p:cNvPr id="339" name="Google Shape;339;p44"/>
          <p:cNvSpPr/>
          <p:nvPr/>
        </p:nvSpPr>
        <p:spPr>
          <a:xfrm>
            <a:off x="265329" y="376925"/>
            <a:ext cx="5883300" cy="42943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Arial"/>
                <a:ea typeface="Arial"/>
                <a:cs typeface="Arial"/>
                <a:sym typeface="Arial"/>
              </a:rPr>
              <a:t>Complejidad del algoritmo con pérdidas </a:t>
            </a:r>
            <a:endParaRPr b="0" i="0" sz="2200" u="none" cap="none" strike="noStrike">
              <a:solidFill>
                <a:srgbClr val="000000"/>
              </a:solidFill>
              <a:latin typeface="Arial"/>
              <a:ea typeface="Arial"/>
              <a:cs typeface="Arial"/>
              <a:sym typeface="Arial"/>
            </a:endParaRPr>
          </a:p>
        </p:txBody>
      </p:sp>
      <p:sp>
        <p:nvSpPr>
          <p:cNvPr id="340" name="Google Shape;340;p44"/>
          <p:cNvSpPr/>
          <p:nvPr/>
        </p:nvSpPr>
        <p:spPr>
          <a:xfrm>
            <a:off x="584640" y="4325520"/>
            <a:ext cx="5027400" cy="521766"/>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Donde N y M representan el número de filas y columnas respectivamente</a:t>
            </a:r>
            <a:endParaRPr b="0" i="0" sz="1400" u="none" cap="none" strike="noStrike">
              <a:solidFill>
                <a:srgbClr val="000000"/>
              </a:solidFill>
              <a:latin typeface="Arial"/>
              <a:ea typeface="Arial"/>
              <a:cs typeface="Arial"/>
              <a:sym typeface="Arial"/>
            </a:endParaRPr>
          </a:p>
        </p:txBody>
      </p:sp>
      <p:graphicFrame>
        <p:nvGraphicFramePr>
          <p:cNvPr id="341" name="Google Shape;341;p44"/>
          <p:cNvGraphicFramePr/>
          <p:nvPr/>
        </p:nvGraphicFramePr>
        <p:xfrm>
          <a:off x="547920" y="1956240"/>
          <a:ext cx="3000000" cy="3000000"/>
        </p:xfrm>
        <a:graphic>
          <a:graphicData uri="http://schemas.openxmlformats.org/drawingml/2006/table">
            <a:tbl>
              <a:tblPr>
                <a:noFill/>
                <a:tableStyleId>{9AAD3644-30F5-419E-968F-C0491CA7F1E4}</a:tableStyleId>
              </a:tblPr>
              <a:tblGrid>
                <a:gridCol w="1837575"/>
                <a:gridCol w="1545725"/>
                <a:gridCol w="1692350"/>
              </a:tblGrid>
              <a:tr h="7196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accent2"/>
                          </a:solidFill>
                          <a:latin typeface="Arial"/>
                          <a:ea typeface="Arial"/>
                          <a:cs typeface="Arial"/>
                          <a:sym typeface="Arial"/>
                        </a:rPr>
                        <a:t>La complejidad del tiempo</a:t>
                      </a:r>
                      <a:endParaRPr b="0" sz="1800" u="none" cap="none" strike="noStrike">
                        <a:solidFill>
                          <a:schemeClr val="accent2"/>
                        </a:solidFill>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accent4"/>
                          </a:solidFill>
                          <a:latin typeface="Arial"/>
                          <a:ea typeface="Arial"/>
                          <a:cs typeface="Arial"/>
                          <a:sym typeface="Arial"/>
                        </a:rPr>
                        <a:t>Complejidad de la memoria</a:t>
                      </a:r>
                      <a:endParaRPr b="0" sz="1800" u="none" cap="none" strike="noStrike">
                        <a:solidFill>
                          <a:schemeClr val="accent4"/>
                        </a:solidFill>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196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Algoritmo de compresión</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a:t>
                      </a:r>
                      <a:r>
                        <a:rPr lang="en-US" sz="1800">
                          <a:solidFill>
                            <a:srgbClr val="FFFFFF"/>
                          </a:solidFill>
                        </a:rPr>
                        <a:t>½ </a:t>
                      </a:r>
                      <a:r>
                        <a:rPr b="0" lang="en-US" sz="1800" u="none" cap="none" strike="noStrike">
                          <a:solidFill>
                            <a:srgbClr val="FFFFFF"/>
                          </a:solidFill>
                          <a:latin typeface="Arial"/>
                          <a:ea typeface="Arial"/>
                          <a:cs typeface="Arial"/>
                          <a:sym typeface="Arial"/>
                        </a:rPr>
                        <a:t>N*</a:t>
                      </a:r>
                      <a:r>
                        <a:rPr lang="en-US" sz="1800">
                          <a:solidFill>
                            <a:srgbClr val="FFFFFF"/>
                          </a:solidFill>
                        </a:rPr>
                        <a:t>½</a:t>
                      </a:r>
                      <a:r>
                        <a:rPr b="0" lang="en-US" sz="1800" u="none" cap="none" strike="noStrike">
                          <a:solidFill>
                            <a:srgbClr val="FFFFFF"/>
                          </a:solidFill>
                          <a:latin typeface="Arial"/>
                          <a:ea typeface="Arial"/>
                          <a:cs typeface="Arial"/>
                          <a:sym typeface="Arial"/>
                        </a:rPr>
                        <a:t> 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r h="7203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FFFF"/>
                          </a:solidFill>
                        </a:rPr>
                        <a:t>Algoritmo de</a:t>
                      </a:r>
                      <a:br>
                        <a:rPr lang="en-US" sz="1800" u="none" cap="none" strike="noStrike">
                          <a:solidFill>
                            <a:srgbClr val="FFFFFF"/>
                          </a:solidFill>
                        </a:rPr>
                      </a:br>
                      <a:r>
                        <a:rPr lang="en-US" sz="1800" u="none" cap="none" strike="noStrike">
                          <a:solidFill>
                            <a:srgbClr val="FFFFFF"/>
                          </a:solidFill>
                        </a:rPr>
                        <a:t>decompresión</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FFFFFF"/>
                          </a:solidFill>
                          <a:latin typeface="Arial"/>
                          <a:ea typeface="Arial"/>
                          <a:cs typeface="Arial"/>
                          <a:sym typeface="Arial"/>
                        </a:rPr>
                        <a:t>O(N*M)</a:t>
                      </a:r>
                      <a:endParaRPr b="0" sz="1800" u="none" cap="none" strike="noStrike">
                        <a:latin typeface="Arial"/>
                        <a:ea typeface="Arial"/>
                        <a:cs typeface="Arial"/>
                        <a:sym typeface="Arial"/>
                      </a:endParaRPr>
                    </a:p>
                  </a:txBody>
                  <a:tcPr marT="45725" marB="45725" marR="90000" marL="900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1E33"/>
                    </a:solidFill>
                  </a:tcPr>
                </a:tc>
              </a:tr>
            </a:tbl>
          </a:graphicData>
        </a:graphic>
      </p:graphicFrame>
      <p:pic>
        <p:nvPicPr>
          <p:cNvPr id="342" name="Google Shape;342;p44"/>
          <p:cNvPicPr preferRelativeResize="0"/>
          <p:nvPr/>
        </p:nvPicPr>
        <p:blipFill rotWithShape="1">
          <a:blip r:embed="rId4">
            <a:alphaModFix/>
          </a:blip>
          <a:srcRect b="0" l="0" r="0" t="0"/>
          <a:stretch/>
        </p:blipFill>
        <p:spPr>
          <a:xfrm>
            <a:off x="6724550" y="1723472"/>
            <a:ext cx="4662476" cy="3018952"/>
          </a:xfrm>
          <a:prstGeom prst="rect">
            <a:avLst/>
          </a:prstGeom>
          <a:noFill/>
          <a:ln>
            <a:noFill/>
          </a:ln>
        </p:spPr>
      </p:pic>
      <p:sp>
        <p:nvSpPr>
          <p:cNvPr id="343" name="Google Shape;343;p44"/>
          <p:cNvSpPr/>
          <p:nvPr/>
        </p:nvSpPr>
        <p:spPr>
          <a:xfrm>
            <a:off x="548240" y="959495"/>
            <a:ext cx="21147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4" name="Google Shape;344;p44"/>
          <p:cNvSpPr/>
          <p:nvPr/>
        </p:nvSpPr>
        <p:spPr>
          <a:xfrm>
            <a:off x="542040" y="6046680"/>
            <a:ext cx="2932500" cy="516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